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8"/>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ype="http://schemas.openxmlformats.org/officeDocument/2006/relationships/presProps" Target="presProps.xml"/>  <Relationship Id="rId15" Type="http://schemas.openxmlformats.org/officeDocument/2006/relationships/viewProps" Target="viewProps.xml"/>  <Relationship Id="rId16" Type="http://schemas.openxmlformats.org/officeDocument/2006/relationships/theme" Target="theme/theme1.xml"/>  <Relationship Id="rId17" Type="http://schemas.openxmlformats.org/officeDocument/2006/relationships/tableStyles" Target="tableStyles.xml"/>  <Relationship Id="rId18"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47.png" Type="http://schemas.openxmlformats.org/officeDocument/2006/relationships/image"/><Relationship Id="rId2" Target="../media/image48.sv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 Id="rId10" Target="../media/image56.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13" Target="../media/image59.png" Type="http://schemas.openxmlformats.org/officeDocument/2006/relationships/image"/><Relationship Id="rId14" Target="../media/image60.svg" Type="http://schemas.openxmlformats.org/officeDocument/2006/relationships/image"/><Relationship Id="rId15" Target="../media/image61.png" Type="http://schemas.openxmlformats.org/officeDocument/2006/relationships/image"/><Relationship Id="rId16" Target="../media/image62.svg" Type="http://schemas.openxmlformats.org/officeDocument/2006/relationships/image"/><Relationship Id="rId17" Target="../slideLayouts/slideLayout1.xml" Type="http://schemas.openxmlformats.org/officeDocument/2006/relationships/slideLayout"/><Relationship Id="rId18"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63.png" Type="http://schemas.openxmlformats.org/officeDocument/2006/relationships/image"/><Relationship Id="rId2" Target="../media/image64.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slideLayouts/slideLayout1.xml" Type="http://schemas.openxmlformats.org/officeDocument/2006/relationships/slideLayout"/><Relationship Id="rId6"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67.pn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3.png" Type="http://schemas.openxmlformats.org/officeDocument/2006/relationships/image"/><Relationship Id="rId2" Target="../media/image4.sv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slideLayouts/slideLayout1.xml" Type="http://schemas.openxmlformats.org/officeDocument/2006/relationships/slideLayout"/><Relationship Id="rId10"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11.png" Type="http://schemas.openxmlformats.org/officeDocument/2006/relationships/image"/><Relationship Id="rId2" Target="../media/image12.sv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slideLayouts/slideLayout1.xml" Type="http://schemas.openxmlformats.org/officeDocument/2006/relationships/slideLayout"/><Relationship Id="rId10"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19.png" Type="http://schemas.openxmlformats.org/officeDocument/2006/relationships/image"/><Relationship Id="rId2" Target="../media/image20.sv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slideLayouts/slideLayout1.xml" Type="http://schemas.openxmlformats.org/officeDocument/2006/relationships/slideLayout"/><Relationship Id="rId6"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23.png" Type="http://schemas.openxmlformats.org/officeDocument/2006/relationships/image"/><Relationship Id="rId2" Target="../media/image24.sv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slideLayouts/slideLayout1.xml" Type="http://schemas.openxmlformats.org/officeDocument/2006/relationships/slideLayout"/><Relationship Id="rId20"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41.pn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slideLayouts/slideLayout1.xml" Type="http://schemas.openxmlformats.org/officeDocument/2006/relationships/slideLayout"/><Relationship Id="rId8"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380905" y="5108687"/>
            <a:ext cx="12350837" cy="900879"/>
          </a:xfrm>
          <a:prstGeom prst="rect">
            <a:avLst/>
          </a:prstGeom>
          <a:noFill/>
        </p:spPr>
        <p:txBody>
          <a:bodyPr wrap="square" rtlCol="0" anchor="ctr" bIns="0" lIns="0" rIns="0" tIns="0"/>
          <a:lstStyle/>
          <a:p>
            <a:pPr algn="l">
              <a:lnSpc>
                <a:spcPts val="7096"/>
              </a:lnSpc>
              <a:buNone/>
            </a:pPr>
            <a:r>
              <a:rPr lang="en-US" b="1" sz="6075" spc="-365" kern="0" dirty="0" smtClean="0">
                <a:solidFill>
                  <a:srgbClr val="ffffff"/>
                </a:solidFill>
                <a:latin typeface="Inter" pitchFamily="34" charset="0"/>
                <a:ea typeface="Inter" pitchFamily="34" charset="-122"/>
                <a:cs typeface="Inter" pitchFamily="34" charset="-120"/>
              </a:rPr>
              <a:t>Net-Zero 2030 Roadmap</a:t>
            </a:r>
            <a:endParaRPr lang="en-US" dirty="0"/>
          </a:p>
        </p:txBody>
      </p:sp>
      <p:sp>
        <p:nvSpPr>
          <p:cNvPr id="3" name="Object 2"/>
          <p:cNvSpPr/>
          <p:nvPr/>
        </p:nvSpPr>
        <p:spPr>
          <a:xfrm>
            <a:off x="380905" y="6099337"/>
            <a:ext cx="12350837" cy="320892"/>
          </a:xfrm>
          <a:prstGeom prst="rect">
            <a:avLst/>
          </a:prstGeom>
          <a:noFill/>
        </p:spPr>
        <p:txBody>
          <a:bodyPr wrap="square" rtlCol="0" anchor="ctr" bIns="0" lIns="0" rIns="0" tIns="0"/>
          <a:lstStyle/>
          <a:p>
            <a:pPr algn="l">
              <a:lnSpc>
                <a:spcPts val="2528"/>
              </a:lnSpc>
              <a:spcBef>
                <a:spcPts val="693"/>
              </a:spcBef>
              <a:buNone/>
            </a:pPr>
            <a:r>
              <a:rPr lang="en-US" sz="1823" spc="-37" kern="0" dirty="0" smtClean="0">
                <a:solidFill>
                  <a:srgbClr val="ffffff">
                    <a:alpha val="80000"/>
                  </a:srgbClr>
                </a:solidFill>
                <a:latin typeface="Inter" pitchFamily="34" charset="0"/>
                <a:ea typeface="Inter" pitchFamily="34" charset="-122"/>
                <a:cs typeface="Inter" pitchFamily="34" charset="-120"/>
              </a:rPr>
              <a:t>This presentation outlines a practical roadmap for a mid-size manufacturer to achieve net-zero emissions by 2030.</a:t>
            </a:r>
            <a:endParaRPr lang="en-US" dirty="0"/>
          </a:p>
        </p:txBody>
      </p:sp>
      <p:sp>
        <p:nvSpPr>
          <p:cNvPr id="4" name="Object 3"/>
          <p:cNvSpPr/>
          <p:nvPr/>
        </p:nvSpPr>
        <p:spPr>
          <a:xfrm>
            <a:off x="0" y="0"/>
            <a:ext cx="12188952" cy="4761309"/>
          </a:xfrm>
          <a:prstGeom prst="rect">
            <a:avLst/>
          </a:prstGeom>
          <a:solidFill>
            <a:srgbClr val="000000">
              <a:alpha val="0000"/>
            </a:srgbClr>
          </a:solidFill>
        </p:spPr>
      </p:sp>
      <p:pic>
        <p:nvPicPr>
          <p:cNvPr id="5" name="Object 4" descr="net zero emissions strategy, in a &quot;photography style with warm natural tones, subtle retro film grain, cinematic lighting&quot; style">    </p:cNvPr>
          <p:cNvPicPr>
            <a:picLocks noChangeAspect="1"/>
          </p:cNvPicPr>
          <p:nvPr/>
        </p:nvPicPr>
        <p:blipFill>
          <a:blip r:embed="rId1"/>
          <a:srcRect l="0" r="0" t="14193" b="14193"/>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Key Initiatives and Emissions Reduction</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2714" y="1875956"/>
            <a:ext cx="10579629" cy="89512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95349"/>
            <a:ext cx="1152237" cy="1276031"/>
          </a:xfrm>
          <a:prstGeom prst="rect">
            <a:avLst/>
          </a:prstGeom>
        </p:spPr>
      </p:pic>
      <p:sp>
        <p:nvSpPr>
          <p:cNvPr id="5" name="Object 4"/>
          <p:cNvSpPr/>
          <p:nvPr/>
        </p:nvSpPr>
        <p:spPr>
          <a:xfrm>
            <a:off x="1333167" y="2167189"/>
            <a:ext cx="10570107" cy="302442"/>
          </a:xfrm>
          <a:prstGeom prst="rect">
            <a:avLst/>
          </a:prstGeom>
          <a:noFill/>
        </p:spPr>
        <p:txBody>
          <a:bodyPr wrap="square" rtlCol="0" anchor="ctr"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Energy Efficiency</a:t>
            </a:r>
            <a:endParaRPr lang="en-US" dirty="0"/>
          </a:p>
        </p:txBody>
      </p:sp>
      <p:pic>
        <p:nvPicPr>
          <p:cNvPr id="6" name="Object 5"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2714" y="2859166"/>
            <a:ext cx="7779980" cy="895126"/>
          </a:xfrm>
          <a:prstGeom prst="rect">
            <a:avLst/>
          </a:prstGeom>
        </p:spPr>
      </p:pic>
      <p:pic>
        <p:nvPicPr>
          <p:cNvPr id="7" name="Object 6"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2688998"/>
            <a:ext cx="1152237" cy="971307"/>
          </a:xfrm>
          <a:prstGeom prst="rect">
            <a:avLst/>
          </a:prstGeom>
        </p:spPr>
      </p:pic>
      <p:sp>
        <p:nvSpPr>
          <p:cNvPr id="8" name="Object 7"/>
          <p:cNvSpPr/>
          <p:nvPr/>
        </p:nvSpPr>
        <p:spPr>
          <a:xfrm>
            <a:off x="1333167" y="3150400"/>
            <a:ext cx="7509726" cy="302442"/>
          </a:xfrm>
          <a:prstGeom prst="rect">
            <a:avLst/>
          </a:prstGeom>
          <a:noFill/>
        </p:spPr>
        <p:txBody>
          <a:bodyPr wrap="square" rtlCol="0" anchor="ctr"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Process Electrification</a:t>
            </a:r>
            <a:endParaRPr lang="en-US" dirty="0"/>
          </a:p>
        </p:txBody>
      </p:sp>
      <p:pic>
        <p:nvPicPr>
          <p:cNvPr id="9" name="Object 8"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4" y="3842377"/>
            <a:ext cx="4989852" cy="895126"/>
          </a:xfrm>
          <a:prstGeom prst="rect">
            <a:avLst/>
          </a:prstGeom>
        </p:spPr>
      </p:pic>
      <p:pic>
        <p:nvPicPr>
          <p:cNvPr id="10" name="Object 9"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3937604"/>
            <a:ext cx="1152237" cy="971307"/>
          </a:xfrm>
          <a:prstGeom prst="rect">
            <a:avLst/>
          </a:prstGeom>
        </p:spPr>
      </p:pic>
      <p:sp>
        <p:nvSpPr>
          <p:cNvPr id="11" name="Object 10"/>
          <p:cNvSpPr/>
          <p:nvPr/>
        </p:nvSpPr>
        <p:spPr>
          <a:xfrm>
            <a:off x="1333167" y="4133610"/>
            <a:ext cx="4439822" cy="302442"/>
          </a:xfrm>
          <a:prstGeom prst="rect">
            <a:avLst/>
          </a:prstGeom>
          <a:noFill/>
        </p:spPr>
        <p:txBody>
          <a:bodyPr wrap="square" rtlCol="0" anchor="ctr"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Renewable PPAs</a:t>
            </a:r>
            <a:endParaRPr lang="en-US" dirty="0"/>
          </a:p>
        </p:txBody>
      </p:sp>
      <p:pic>
        <p:nvPicPr>
          <p:cNvPr id="12" name="Object 11"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2714" y="4825587"/>
            <a:ext cx="3323394" cy="895126"/>
          </a:xfrm>
          <a:prstGeom prst="rect">
            <a:avLst/>
          </a:prstGeom>
        </p:spPr>
      </p:pic>
      <p:pic>
        <p:nvPicPr>
          <p:cNvPr id="13" name="Object 12"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4920813"/>
            <a:ext cx="1152237" cy="1276031"/>
          </a:xfrm>
          <a:prstGeom prst="rect">
            <a:avLst/>
          </a:prstGeom>
        </p:spPr>
      </p:pic>
      <p:sp>
        <p:nvSpPr>
          <p:cNvPr id="14" name="Object 13"/>
          <p:cNvSpPr/>
          <p:nvPr/>
        </p:nvSpPr>
        <p:spPr>
          <a:xfrm>
            <a:off x="1333167" y="5116820"/>
            <a:ext cx="2597880" cy="302442"/>
          </a:xfrm>
          <a:prstGeom prst="rect">
            <a:avLst/>
          </a:prstGeom>
          <a:noFill/>
        </p:spPr>
        <p:txBody>
          <a:bodyPr wrap="square" rtlCol="0" anchor="ctr"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Waste Heat Recovery</a:t>
            </a:r>
            <a:endParaRPr lang="en-US" dirty="0"/>
          </a:p>
        </p:txBody>
      </p:sp>
      <p:sp>
        <p:nvSpPr>
          <p:cNvPr id="15" name="Object 14"/>
          <p:cNvSpPr/>
          <p:nvPr/>
        </p:nvSpPr>
        <p:spPr>
          <a:xfrm>
            <a:off x="11798525" y="6497898"/>
            <a:ext cx="19997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Stakeholder Engagement and Partnerships</a:t>
            </a:r>
            <a:endParaRPr lang="en-US" dirty="0"/>
          </a:p>
        </p:txBody>
      </p:sp>
      <p:pic>
        <p:nvPicPr>
          <p:cNvPr id="3" name="Object 2" descr="Jane Smith headshot, in a &quot;photography style with warm natural tones, subtle retro film grain, cinematic lighting&quot; style">    </p:cNvPr>
          <p:cNvPicPr>
            <a:picLocks noChangeAspect="1"/>
          </p:cNvPicPr>
          <p:nvPr/>
        </p:nvPicPr>
        <p:blipFill>
          <a:blip r:embed="rId1"/>
          <a:srcRect l="0" r="0" t="0" b="0"/>
          <a:stretch/>
        </p:blipFill>
        <p:spPr>
          <a:xfrm>
            <a:off x="511841" y="2128305"/>
            <a:ext cx="2380655" cy="2380655"/>
          </a:xfrm>
          <a:prstGeom prst="ellipse">
            <a:avLst/>
          </a:prstGeom>
        </p:spPr>
      </p:pic>
      <p:sp>
        <p:nvSpPr>
          <p:cNvPr id="4" name="Object 3"/>
          <p:cNvSpPr/>
          <p:nvPr/>
        </p:nvSpPr>
        <p:spPr>
          <a:xfrm>
            <a:off x="511841" y="2128305"/>
            <a:ext cx="2380655" cy="2380655"/>
          </a:xfrm>
          <a:prstGeom prst="ellipse">
            <a:avLst/>
          </a:prstGeom>
          <a:noFill/>
          <a:ln w="50800">
            <a:solidFill>
              <a:srgbClr val="ffd9ad"/>
            </a:solidFill>
            <a:prstDash val="solid"/>
            <a:miter lim="800000"/>
          </a:ln>
        </p:spPr>
      </p:sp>
      <p:sp>
        <p:nvSpPr>
          <p:cNvPr id="5" name="Object 4"/>
          <p:cNvSpPr/>
          <p:nvPr/>
        </p:nvSpPr>
        <p:spPr>
          <a:xfrm>
            <a:off x="353527" y="4652791"/>
            <a:ext cx="2697282"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Jane Smith</a:t>
            </a:r>
            <a:endParaRPr lang="en-US" dirty="0"/>
          </a:p>
        </p:txBody>
      </p:sp>
      <p:sp>
        <p:nvSpPr>
          <p:cNvPr id="6" name="Object 5"/>
          <p:cNvSpPr/>
          <p:nvPr/>
        </p:nvSpPr>
        <p:spPr>
          <a:xfrm>
            <a:off x="353527" y="4996895"/>
            <a:ext cx="2697282" cy="52830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Sustainability Manager, Supplier X</a:t>
            </a:r>
            <a:endParaRPr lang="en-US" dirty="0"/>
          </a:p>
        </p:txBody>
      </p:sp>
      <p:pic>
        <p:nvPicPr>
          <p:cNvPr id="7" name="Object 6" descr="Michael Johnson headshot, in a &quot;photography style with warm natural tones, subtle retro film grain, cinematic lighting&quot; style">    </p:cNvPr>
          <p:cNvPicPr>
            <a:picLocks noChangeAspect="1"/>
          </p:cNvPicPr>
          <p:nvPr/>
        </p:nvPicPr>
        <p:blipFill>
          <a:blip r:embed="rId2"/>
          <a:srcRect l="0" r="0" t="0" b="0"/>
          <a:stretch/>
        </p:blipFill>
        <p:spPr>
          <a:xfrm>
            <a:off x="3440046" y="2128305"/>
            <a:ext cx="2380655" cy="2380655"/>
          </a:xfrm>
          <a:prstGeom prst="ellipse">
            <a:avLst/>
          </a:prstGeom>
        </p:spPr>
      </p:pic>
      <p:sp>
        <p:nvSpPr>
          <p:cNvPr id="8" name="Object 7"/>
          <p:cNvSpPr/>
          <p:nvPr/>
        </p:nvSpPr>
        <p:spPr>
          <a:xfrm>
            <a:off x="3440046" y="2128305"/>
            <a:ext cx="2380655" cy="2380655"/>
          </a:xfrm>
          <a:prstGeom prst="ellipse">
            <a:avLst/>
          </a:prstGeom>
          <a:noFill/>
          <a:ln w="50800">
            <a:solidFill>
              <a:srgbClr val="ffd9ad"/>
            </a:solidFill>
            <a:prstDash val="solid"/>
            <a:miter lim="800000"/>
          </a:ln>
        </p:spPr>
      </p:sp>
      <p:sp>
        <p:nvSpPr>
          <p:cNvPr id="9" name="Object 8"/>
          <p:cNvSpPr/>
          <p:nvPr/>
        </p:nvSpPr>
        <p:spPr>
          <a:xfrm>
            <a:off x="3281732" y="4652791"/>
            <a:ext cx="2697282"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Michael Johnson</a:t>
            </a:r>
            <a:endParaRPr lang="en-US" dirty="0"/>
          </a:p>
        </p:txBody>
      </p:sp>
      <p:sp>
        <p:nvSpPr>
          <p:cNvPr id="10" name="Object 9"/>
          <p:cNvSpPr/>
          <p:nvPr/>
        </p:nvSpPr>
        <p:spPr>
          <a:xfrm>
            <a:off x="3281732" y="4996895"/>
            <a:ext cx="2697282" cy="52830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Policy Advisor, Department of Energy</a:t>
            </a:r>
            <a:endParaRPr lang="en-US" dirty="0"/>
          </a:p>
        </p:txBody>
      </p:sp>
      <p:pic>
        <p:nvPicPr>
          <p:cNvPr id="11" name="Object 10" descr="Sarah Lee headshot, in a &quot;photography style with warm natural tones, subtle retro film grain, cinematic lighting&quot; style">    </p:cNvPr>
          <p:cNvPicPr>
            <a:picLocks noChangeAspect="1"/>
          </p:cNvPicPr>
          <p:nvPr/>
        </p:nvPicPr>
        <p:blipFill>
          <a:blip r:embed="rId3"/>
          <a:srcRect l="0" r="0" t="0" b="0"/>
          <a:stretch/>
        </p:blipFill>
        <p:spPr>
          <a:xfrm>
            <a:off x="6368251" y="2128305"/>
            <a:ext cx="2380655" cy="2380655"/>
          </a:xfrm>
          <a:prstGeom prst="ellipse">
            <a:avLst/>
          </a:prstGeom>
        </p:spPr>
      </p:pic>
      <p:sp>
        <p:nvSpPr>
          <p:cNvPr id="12" name="Object 11"/>
          <p:cNvSpPr/>
          <p:nvPr/>
        </p:nvSpPr>
        <p:spPr>
          <a:xfrm>
            <a:off x="6368251" y="2128305"/>
            <a:ext cx="2380655" cy="2380655"/>
          </a:xfrm>
          <a:prstGeom prst="ellipse">
            <a:avLst/>
          </a:prstGeom>
          <a:noFill/>
          <a:ln w="50800">
            <a:solidFill>
              <a:srgbClr val="ffd9ad"/>
            </a:solidFill>
            <a:prstDash val="solid"/>
            <a:miter lim="800000"/>
          </a:ln>
        </p:spPr>
      </p:sp>
      <p:sp>
        <p:nvSpPr>
          <p:cNvPr id="13" name="Object 12"/>
          <p:cNvSpPr/>
          <p:nvPr/>
        </p:nvSpPr>
        <p:spPr>
          <a:xfrm>
            <a:off x="6209938" y="4652791"/>
            <a:ext cx="2697282"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Sarah Lee</a:t>
            </a:r>
            <a:endParaRPr lang="en-US" dirty="0"/>
          </a:p>
        </p:txBody>
      </p:sp>
      <p:sp>
        <p:nvSpPr>
          <p:cNvPr id="14" name="Object 13"/>
          <p:cNvSpPr/>
          <p:nvPr/>
        </p:nvSpPr>
        <p:spPr>
          <a:xfrm>
            <a:off x="6209938" y="4996895"/>
            <a:ext cx="2697282" cy="52830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Product Manager, ABC Technology Solutions</a:t>
            </a:r>
            <a:endParaRPr lang="en-US" dirty="0"/>
          </a:p>
        </p:txBody>
      </p:sp>
      <p:pic>
        <p:nvPicPr>
          <p:cNvPr id="15" name="Object 14" descr="David Wong headshot, in a &quot;photography style with warm natural tones, subtle retro film grain, cinematic lighting&quot; style">    </p:cNvPr>
          <p:cNvPicPr>
            <a:picLocks noChangeAspect="1"/>
          </p:cNvPicPr>
          <p:nvPr/>
        </p:nvPicPr>
        <p:blipFill>
          <a:blip r:embed="rId4"/>
          <a:srcRect l="0" r="0" t="0" b="0"/>
          <a:stretch/>
        </p:blipFill>
        <p:spPr>
          <a:xfrm>
            <a:off x="9296457" y="2128305"/>
            <a:ext cx="2380655" cy="2380655"/>
          </a:xfrm>
          <a:prstGeom prst="ellipse">
            <a:avLst/>
          </a:prstGeom>
        </p:spPr>
      </p:pic>
      <p:sp>
        <p:nvSpPr>
          <p:cNvPr id="16" name="Object 15"/>
          <p:cNvSpPr/>
          <p:nvPr/>
        </p:nvSpPr>
        <p:spPr>
          <a:xfrm>
            <a:off x="9296457" y="2128305"/>
            <a:ext cx="2380655" cy="2380655"/>
          </a:xfrm>
          <a:prstGeom prst="ellipse">
            <a:avLst/>
          </a:prstGeom>
          <a:noFill/>
          <a:ln w="50800">
            <a:solidFill>
              <a:srgbClr val="ffd9ad"/>
            </a:solidFill>
            <a:prstDash val="solid"/>
            <a:miter lim="800000"/>
          </a:ln>
        </p:spPr>
      </p:sp>
      <p:sp>
        <p:nvSpPr>
          <p:cNvPr id="17" name="Object 16"/>
          <p:cNvSpPr/>
          <p:nvPr/>
        </p:nvSpPr>
        <p:spPr>
          <a:xfrm>
            <a:off x="9138143" y="4652791"/>
            <a:ext cx="2697282"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David Wong</a:t>
            </a:r>
            <a:endParaRPr lang="en-US" dirty="0"/>
          </a:p>
        </p:txBody>
      </p:sp>
      <p:sp>
        <p:nvSpPr>
          <p:cNvPr id="18" name="Object 17"/>
          <p:cNvSpPr/>
          <p:nvPr/>
        </p:nvSpPr>
        <p:spPr>
          <a:xfrm>
            <a:off x="9138143" y="4996895"/>
            <a:ext cx="2697282" cy="52830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CEO, Renewable Energy Partners</a:t>
            </a:r>
            <a:endParaRPr lang="en-US" dirty="0"/>
          </a:p>
        </p:txBody>
      </p:sp>
      <p:sp>
        <p:nvSpPr>
          <p:cNvPr id="19" name="Object 18"/>
          <p:cNvSpPr/>
          <p:nvPr/>
        </p:nvSpPr>
        <p:spPr>
          <a:xfrm>
            <a:off x="11836615" y="6497898"/>
            <a:ext cx="16188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6180180" cy="5904024"/>
          </a:xfrm>
          <a:prstGeom prst="rect">
            <a:avLst/>
          </a:prstGeom>
          <a:solidFill>
            <a:srgbClr val="22aaee"/>
          </a:solidFill>
        </p:spPr>
      </p:sp>
      <p:pic>
        <p:nvPicPr>
          <p:cNvPr id="3" name="Object 2" descr="industrial manufacturing net zero emissions plan, in a &quot;photography style with warm natural tones, subtle retro film grain, cinematic lighting&quot; style">    </p:cNvPr>
          <p:cNvPicPr>
            <a:picLocks noChangeAspect="1"/>
          </p:cNvPicPr>
          <p:nvPr/>
        </p:nvPicPr>
        <p:blipFill>
          <a:blip r:embed="rId1"/>
          <a:srcRect l="0" r="0" t="2234" b="2234"/>
          <a:stretch/>
        </p:blipFill>
        <p:spPr>
          <a:xfrm>
            <a:off x="476131" y="476131"/>
            <a:ext cx="6180180" cy="5904024"/>
          </a:xfrm>
          <a:prstGeom prst="rect">
            <a:avLst/>
          </a:prstGeom>
        </p:spPr>
      </p:pic>
      <p:sp>
        <p:nvSpPr>
          <p:cNvPr id="4" name="Object 3"/>
          <p:cNvSpPr/>
          <p:nvPr/>
        </p:nvSpPr>
        <p:spPr>
          <a:xfrm>
            <a:off x="6913897" y="927364"/>
            <a:ext cx="5017468" cy="5003839"/>
          </a:xfrm>
          <a:prstGeom prst="rect">
            <a:avLst/>
          </a:prstGeom>
          <a:noFill/>
        </p:spPr>
        <p:txBody>
          <a:bodyPr wrap="square" rtlCol="0" anchor="ctr" bIns="0" lIns="0" rIns="0" tIns="0"/>
          <a:lstStyle/>
          <a:p>
            <a:pPr algn="ctr">
              <a:lnSpc>
                <a:spcPts val="2628"/>
              </a:lnSpc>
              <a:buNone/>
            </a:pPr>
            <a:r>
              <a:rPr lang="en-US" b="1" sz="2250" spc="-135" kern="0" dirty="0" smtClean="0">
                <a:solidFill>
                  <a:srgbClr val="333333"/>
                </a:solidFill>
                <a:latin typeface="Inter" pitchFamily="34" charset="0"/>
                <a:ea typeface="Inter" pitchFamily="34" charset="-122"/>
                <a:cs typeface="Inter" pitchFamily="34" charset="-120"/>
              </a:rPr>
              <a:t>The comprehensive Net-Zero 2030 Roadmap provides a clear path for the mid-size manufacturer to achieve its decarbonization goals by 2030. By implementing a suite of cost-effective abatement levers, transitioning to 100% renewable electricity, and electrifying critical processes, the company can reduce emissions by over 90 ktCO2e annually while maintaining financial viability. Securing necessary funding and incentives, engaging stakeholders, and closely monitoring execution will be crucial next steps to ensure successful delivery of the net-zero target.</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Baseline Emissions and 2030 Target</a:t>
            </a:r>
            <a:endParaRPr lang="en-US" dirty="0"/>
          </a:p>
        </p:txBody>
      </p:sp>
      <p:sp>
        <p:nvSpPr>
          <p:cNvPr id="3" name="Object 2"/>
          <p:cNvSpPr/>
          <p:nvPr/>
        </p:nvSpPr>
        <p:spPr>
          <a:xfrm>
            <a:off x="952262" y="2044090"/>
            <a:ext cx="5446938" cy="3506208"/>
          </a:xfrm>
          <a:prstGeom prst="rect">
            <a:avLst/>
          </a:prstGeom>
          <a:noFill/>
        </p:spPr>
        <p:txBody>
          <a:bodyPr wrap="square" rtlCol="0" anchor="t" bIns="0" lIns="0" rIns="0" tIns="0"/>
          <a:lstStyle/>
          <a:p>
            <a:pPr algn="l" marL="242900" indent="-242900">
              <a:lnSpc>
                <a:spcPts val="3154"/>
              </a:lnSpc>
              <a:buSzPct val="100000"/>
              <a:buChar char="•"/>
            </a:pPr>
            <a:r>
              <a:rPr lang="en-US" b="1" sz="2700" spc="-162" kern="0" dirty="0" smtClean="0">
                <a:solidFill>
                  <a:srgbClr val="ffffff"/>
                </a:solidFill>
                <a:latin typeface="Inter" pitchFamily="34" charset="0"/>
                <a:ea typeface="Inter" pitchFamily="34" charset="-122"/>
                <a:cs typeface="Inter" pitchFamily="34" charset="-120"/>
              </a:rPr>
              <a:t>Baseline emissions in 2023</a:t>
            </a:r>
          </a:p>
          <a:p>
            <a:pPr algn="l" lvl="1">
              <a:lnSpc>
                <a:spcPts val="2392"/>
              </a:lnSpc>
              <a:spcBef>
                <a:spcPts val="321"/>
              </a:spcBef>
              <a:buNone/>
            </a:pPr>
            <a:r>
              <a:rPr lang="en-US" sz="1725" spc="-34" kern="0" dirty="0" smtClean="0">
                <a:solidFill>
                  <a:srgbClr val="ffffff">
                    <a:alpha val="80000"/>
                  </a:srgbClr>
                </a:solidFill>
                <a:latin typeface="Inter" pitchFamily="34" charset="0"/>
                <a:ea typeface="Inter" pitchFamily="34" charset="-122"/>
                <a:cs typeface="Inter" pitchFamily="34" charset="-120"/>
              </a:rPr>
              <a:t>150 ktCO2e total emissions</a:t>
            </a:r>
          </a:p>
          <a:p>
            <a:pPr algn="l" marL="242900" indent="-242900">
              <a:lnSpc>
                <a:spcPts val="3154"/>
              </a:lnSpc>
              <a:spcBef>
                <a:spcPts val="2555"/>
              </a:spcBef>
              <a:buSzPct val="100000"/>
              <a:buChar char="•"/>
            </a:pPr>
            <a:r>
              <a:rPr lang="en-US" b="1" sz="2700" spc="-162" kern="0" dirty="0" smtClean="0">
                <a:solidFill>
                  <a:srgbClr val="ffffff"/>
                </a:solidFill>
                <a:latin typeface="Inter" pitchFamily="34" charset="0"/>
                <a:ea typeface="Inter" pitchFamily="34" charset="-122"/>
                <a:cs typeface="Inter" pitchFamily="34" charset="-120"/>
              </a:rPr>
              <a:t>Emissions breakdown in 2023</a:t>
            </a:r>
          </a:p>
          <a:p>
            <a:pPr algn="l" lvl="1">
              <a:lnSpc>
                <a:spcPts val="2392"/>
              </a:lnSpc>
              <a:spcBef>
                <a:spcPts val="321"/>
              </a:spcBef>
              <a:buNone/>
            </a:pPr>
            <a:r>
              <a:rPr lang="en-US" sz="1725" spc="-34" kern="0" dirty="0" smtClean="0">
                <a:solidFill>
                  <a:srgbClr val="ffffff">
                    <a:alpha val="80000"/>
                  </a:srgbClr>
                </a:solidFill>
                <a:latin typeface="Inter" pitchFamily="34" charset="0"/>
                <a:ea typeface="Inter" pitchFamily="34" charset="-122"/>
                <a:cs typeface="Inter" pitchFamily="34" charset="-120"/>
              </a:rPr>
              <a:t>Scope 1: 25 ktCO2e, Scope 2: 20 ktCO2e, Scope 3: 105 ktCO2e</a:t>
            </a:r>
          </a:p>
          <a:p>
            <a:pPr algn="l" marL="242900" indent="-242900">
              <a:lnSpc>
                <a:spcPts val="3154"/>
              </a:lnSpc>
              <a:spcBef>
                <a:spcPts val="2555"/>
              </a:spcBef>
              <a:buSzPct val="100000"/>
              <a:buChar char="•"/>
            </a:pPr>
            <a:r>
              <a:rPr lang="en-US" b="1" sz="2700" spc="-162" kern="0" dirty="0" smtClean="0">
                <a:solidFill>
                  <a:srgbClr val="ffffff"/>
                </a:solidFill>
                <a:latin typeface="Inter" pitchFamily="34" charset="0"/>
                <a:ea typeface="Inter" pitchFamily="34" charset="-122"/>
                <a:cs typeface="Inter" pitchFamily="34" charset="-120"/>
              </a:rPr>
              <a:t>2030 emissions target</a:t>
            </a:r>
          </a:p>
          <a:p>
            <a:pPr algn="l" lvl="1">
              <a:lnSpc>
                <a:spcPts val="2392"/>
              </a:lnSpc>
              <a:spcBef>
                <a:spcPts val="321"/>
              </a:spcBef>
              <a:buNone/>
            </a:pPr>
            <a:r>
              <a:rPr lang="en-US" sz="1725" spc="-34" kern="0" dirty="0" smtClean="0">
                <a:solidFill>
                  <a:srgbClr val="ffffff">
                    <a:alpha val="80000"/>
                  </a:srgbClr>
                </a:solidFill>
                <a:latin typeface="Inter" pitchFamily="34" charset="0"/>
                <a:ea typeface="Inter" pitchFamily="34" charset="-122"/>
                <a:cs typeface="Inter" pitchFamily="34" charset="-120"/>
              </a:rPr>
              <a:t>Reduce to 60 ktCO2e, with 60 ktCO2e neutralized through high-durability removals</a:t>
            </a:r>
            <a:endParaRPr lang="en-US" dirty="0"/>
          </a:p>
        </p:txBody>
      </p:sp>
      <p:sp>
        <p:nvSpPr>
          <p:cNvPr id="4" name="Object 3"/>
          <p:cNvSpPr/>
          <p:nvPr/>
        </p:nvSpPr>
        <p:spPr>
          <a:xfrm>
            <a:off x="6284928" y="2044090"/>
            <a:ext cx="5446938" cy="2429657"/>
          </a:xfrm>
          <a:prstGeom prst="rect">
            <a:avLst/>
          </a:prstGeom>
          <a:noFill/>
        </p:spPr>
        <p:txBody>
          <a:bodyPr wrap="square" rtlCol="0" anchor="t" bIns="0" lIns="0" rIns="0" tIns="0"/>
          <a:lstStyle/>
          <a:p>
            <a:pPr algn="l" marL="242900" indent="-242900">
              <a:lnSpc>
                <a:spcPts val="3154"/>
              </a:lnSpc>
              <a:buSzPct val="100000"/>
              <a:buChar char="•"/>
            </a:pPr>
            <a:r>
              <a:rPr lang="en-US" b="1" sz="2700" spc="-162" kern="0" dirty="0" smtClean="0">
                <a:solidFill>
                  <a:srgbClr val="ffffff"/>
                </a:solidFill>
                <a:latin typeface="Inter" pitchFamily="34" charset="0"/>
                <a:ea typeface="Inter" pitchFamily="34" charset="-122"/>
                <a:cs typeface="Inter" pitchFamily="34" charset="-120"/>
              </a:rPr>
              <a:t>2030 emissions reduction plan</a:t>
            </a:r>
          </a:p>
          <a:p>
            <a:pPr algn="l" lvl="1">
              <a:lnSpc>
                <a:spcPts val="2392"/>
              </a:lnSpc>
              <a:spcBef>
                <a:spcPts val="321"/>
              </a:spcBef>
              <a:buNone/>
            </a:pPr>
            <a:r>
              <a:rPr lang="en-US" sz="1725" spc="-34" kern="0" dirty="0" smtClean="0">
                <a:solidFill>
                  <a:srgbClr val="ffffff">
                    <a:alpha val="80000"/>
                  </a:srgbClr>
                </a:solidFill>
                <a:latin typeface="Inter" pitchFamily="34" charset="0"/>
                <a:ea typeface="Inter" pitchFamily="34" charset="-122"/>
                <a:cs typeface="Inter" pitchFamily="34" charset="-120"/>
              </a:rPr>
              <a:t>Scope 1: 1 ktCO2e, Scope 2: 0 ktCO2e, Scope 3: 59 ktCO2e</a:t>
            </a:r>
          </a:p>
          <a:p>
            <a:pPr algn="l" marL="242900" indent="-242900">
              <a:lnSpc>
                <a:spcPts val="3154"/>
              </a:lnSpc>
              <a:spcBef>
                <a:spcPts val="2555"/>
              </a:spcBef>
              <a:buSzPct val="100000"/>
              <a:buChar char="•"/>
            </a:pPr>
            <a:r>
              <a:rPr lang="en-US" b="1" sz="2700" spc="-162" kern="0" dirty="0" smtClean="0">
                <a:solidFill>
                  <a:srgbClr val="ffffff"/>
                </a:solidFill>
                <a:latin typeface="Inter" pitchFamily="34" charset="0"/>
                <a:ea typeface="Inter" pitchFamily="34" charset="-122"/>
                <a:cs typeface="Inter" pitchFamily="34" charset="-120"/>
              </a:rPr>
              <a:t>Neutralization plan</a:t>
            </a:r>
          </a:p>
          <a:p>
            <a:pPr algn="l" lvl="1">
              <a:lnSpc>
                <a:spcPts val="2392"/>
              </a:lnSpc>
              <a:spcBef>
                <a:spcPts val="321"/>
              </a:spcBef>
              <a:buNone/>
            </a:pPr>
            <a:r>
              <a:rPr lang="en-US" sz="1725" spc="-34" kern="0" dirty="0" smtClean="0">
                <a:solidFill>
                  <a:srgbClr val="ffffff">
                    <a:alpha val="80000"/>
                  </a:srgbClr>
                </a:solidFill>
                <a:latin typeface="Inter" pitchFamily="34" charset="0"/>
                <a:ea typeface="Inter" pitchFamily="34" charset="-122"/>
                <a:cs typeface="Inter" pitchFamily="34" charset="-120"/>
              </a:rPr>
              <a:t>Utilize high-durability carbon removal methods like mineralization and BECCS</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67813" cy="5904024"/>
          </a:xfrm>
          <a:prstGeom prst="rect">
            <a:avLst/>
          </a:prstGeom>
          <a:solidFill>
            <a:srgbClr val="22aaee"/>
          </a:solidFill>
        </p:spPr>
      </p:sp>
      <p:pic>
        <p:nvPicPr>
          <p:cNvPr id="3" name="Object 2" descr="energy efficiency emissions reduction strategies, in a &quot;photography style with warm natural tones, subtle retro film grain, cinematic lighting&quot; style">    </p:cNvPr>
          <p:cNvPicPr>
            <a:picLocks noChangeAspect="1"/>
          </p:cNvPicPr>
          <p:nvPr/>
        </p:nvPicPr>
        <p:blipFill>
          <a:blip r:embed="rId1"/>
          <a:srcRect l="0" r="0" t="1350" b="1350"/>
          <a:stretch/>
        </p:blipFill>
        <p:spPr>
          <a:xfrm>
            <a:off x="5645008" y="476131"/>
            <a:ext cx="6067813" cy="5904024"/>
          </a:xfrm>
          <a:prstGeom prst="rect">
            <a:avLst/>
          </a:prstGeom>
        </p:spPr>
      </p:pic>
      <p:sp>
        <p:nvSpPr>
          <p:cNvPr id="4" name="Object 3"/>
          <p:cNvSpPr/>
          <p:nvPr/>
        </p:nvSpPr>
        <p:spPr>
          <a:xfrm>
            <a:off x="867521" y="1540780"/>
            <a:ext cx="3909968" cy="1112163"/>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Abatement Levers and MAC Curve</a:t>
            </a:r>
            <a:endParaRPr lang="en-US" dirty="0"/>
          </a:p>
        </p:txBody>
      </p:sp>
      <p:sp>
        <p:nvSpPr>
          <p:cNvPr id="5" name="Object 4"/>
          <p:cNvSpPr/>
          <p:nvPr/>
        </p:nvSpPr>
        <p:spPr>
          <a:xfrm>
            <a:off x="271871" y="2755509"/>
            <a:ext cx="5101267" cy="2535397"/>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ffffff">
                    <a:alpha val="80000"/>
                  </a:srgbClr>
                </a:solidFill>
                <a:latin typeface="Inter" pitchFamily="34" charset="0"/>
                <a:ea typeface="Inter" pitchFamily="34" charset="-122"/>
                <a:cs typeface="Inter" pitchFamily="34" charset="-120"/>
              </a:rPr>
              <a:t>This slide outlines the manufacturer's 12 prioritized abatement levers that can deliver 90 ktCO2e in annual emissions reductions by 2030, with 62% of the volume being cost-saving or near-zero cost. These levers include energy efficiency measures, process electrification, on-site solar, renewable PPAs, and logistics optimization.</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100% Renewable Electricity: PPAs and On-site</a:t>
            </a:r>
            <a:endParaRPr lang="en-US" dirty="0"/>
          </a:p>
        </p:txBody>
      </p:sp>
      <p:sp>
        <p:nvSpPr>
          <p:cNvPr id="3" name="Object 2"/>
          <p:cNvSpPr/>
          <p:nvPr/>
        </p:nvSpPr>
        <p:spPr>
          <a:xfrm>
            <a:off x="987972" y="1980705"/>
            <a:ext cx="1428393" cy="1428393"/>
          </a:xfrm>
          <a:prstGeom prst="ellipse">
            <a:avLst/>
          </a:prstGeom>
          <a:solidFill>
            <a:srgbClr val="22aaee"/>
          </a:solidFill>
        </p:spPr>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67828" y="2368487"/>
            <a:ext cx="466608" cy="666583"/>
          </a:xfrm>
          <a:prstGeom prst="rect">
            <a:avLst/>
          </a:prstGeom>
        </p:spPr>
      </p:pic>
      <p:sp>
        <p:nvSpPr>
          <p:cNvPr id="5" name="Object 4"/>
          <p:cNvSpPr/>
          <p:nvPr/>
        </p:nvSpPr>
        <p:spPr>
          <a:xfrm>
            <a:off x="492319" y="3505316"/>
            <a:ext cx="241969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Electricity Demand</a:t>
            </a:r>
            <a:endParaRPr lang="en-US" dirty="0"/>
          </a:p>
        </p:txBody>
      </p:sp>
      <p:sp>
        <p:nvSpPr>
          <p:cNvPr id="6" name="Object 5"/>
          <p:cNvSpPr/>
          <p:nvPr/>
        </p:nvSpPr>
        <p:spPr>
          <a:xfrm>
            <a:off x="492319" y="3849419"/>
            <a:ext cx="2419697" cy="52830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Increasing from 58 GWh in 2024 to 75 GWh by 2030</a:t>
            </a:r>
            <a:endParaRPr lang="en-US" dirty="0"/>
          </a:p>
        </p:txBody>
      </p:sp>
      <p:sp>
        <p:nvSpPr>
          <p:cNvPr id="7" name="Object 6"/>
          <p:cNvSpPr/>
          <p:nvPr/>
        </p:nvSpPr>
        <p:spPr>
          <a:xfrm>
            <a:off x="3916177" y="1980705"/>
            <a:ext cx="1428393" cy="1428393"/>
          </a:xfrm>
          <a:prstGeom prst="ellipse">
            <a:avLst/>
          </a:prstGeom>
          <a:solidFill>
            <a:srgbClr val="ffd9ad"/>
          </a:solidFill>
        </p:spPr>
      </p:sp>
      <p:pic>
        <p:nvPicPr>
          <p:cNvPr id="8" name="Object 7"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2121" y="2376863"/>
            <a:ext cx="752287" cy="638015"/>
          </a:xfrm>
          <a:prstGeom prst="rect">
            <a:avLst/>
          </a:prstGeom>
        </p:spPr>
      </p:pic>
      <p:sp>
        <p:nvSpPr>
          <p:cNvPr id="9" name="Object 8"/>
          <p:cNvSpPr/>
          <p:nvPr/>
        </p:nvSpPr>
        <p:spPr>
          <a:xfrm>
            <a:off x="3431000" y="3505316"/>
            <a:ext cx="2398748"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On-site Solar PV</a:t>
            </a:r>
            <a:endParaRPr lang="en-US" dirty="0"/>
          </a:p>
        </p:txBody>
      </p:sp>
      <p:sp>
        <p:nvSpPr>
          <p:cNvPr id="10" name="Object 9"/>
          <p:cNvSpPr/>
          <p:nvPr/>
        </p:nvSpPr>
        <p:spPr>
          <a:xfrm>
            <a:off x="3431000" y="3849419"/>
            <a:ext cx="2398748" cy="792460"/>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5 MW DC rooftop/ground-mount system, generating ~6.5 GWh/yr from 2026</a:t>
            </a:r>
            <a:endParaRPr lang="en-US" dirty="0"/>
          </a:p>
        </p:txBody>
      </p:sp>
      <p:sp>
        <p:nvSpPr>
          <p:cNvPr id="11" name="Object 10"/>
          <p:cNvSpPr/>
          <p:nvPr/>
        </p:nvSpPr>
        <p:spPr>
          <a:xfrm>
            <a:off x="6844382" y="1980705"/>
            <a:ext cx="1428393" cy="1428393"/>
          </a:xfrm>
          <a:prstGeom prst="ellipse">
            <a:avLst/>
          </a:prstGeom>
          <a:solidFill>
            <a:srgbClr val="fec088"/>
          </a:solidFill>
        </p:spPr>
      </p:sp>
      <p:pic>
        <p:nvPicPr>
          <p:cNvPr id="12" name="Object 11"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4238" y="2368487"/>
            <a:ext cx="466608" cy="666583"/>
          </a:xfrm>
          <a:prstGeom prst="rect">
            <a:avLst/>
          </a:prstGeom>
        </p:spPr>
      </p:pic>
      <p:sp>
        <p:nvSpPr>
          <p:cNvPr id="13" name="Object 12"/>
          <p:cNvSpPr/>
          <p:nvPr/>
        </p:nvSpPr>
        <p:spPr>
          <a:xfrm>
            <a:off x="6264931" y="3505316"/>
            <a:ext cx="2587296"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VPPA</a:t>
            </a:r>
            <a:endParaRPr lang="en-US" dirty="0"/>
          </a:p>
        </p:txBody>
      </p:sp>
      <p:sp>
        <p:nvSpPr>
          <p:cNvPr id="14" name="Object 13"/>
          <p:cNvSpPr/>
          <p:nvPr/>
        </p:nvSpPr>
        <p:spPr>
          <a:xfrm>
            <a:off x="6264931" y="3849419"/>
            <a:ext cx="2587296" cy="792460"/>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50 GWh/yr of solar/wind energy, starting in 2027 for a 10-year term</a:t>
            </a:r>
            <a:endParaRPr lang="en-US" dirty="0"/>
          </a:p>
        </p:txBody>
      </p:sp>
      <p:sp>
        <p:nvSpPr>
          <p:cNvPr id="15" name="Object 14"/>
          <p:cNvSpPr/>
          <p:nvPr/>
        </p:nvSpPr>
        <p:spPr>
          <a:xfrm>
            <a:off x="9772587" y="1980705"/>
            <a:ext cx="1428393" cy="1428393"/>
          </a:xfrm>
          <a:prstGeom prst="ellipse">
            <a:avLst/>
          </a:prstGeom>
          <a:solidFill>
            <a:srgbClr val="fd864d"/>
          </a:solidFill>
        </p:spPr>
      </p:sp>
      <p:pic>
        <p:nvPicPr>
          <p:cNvPr id="16" name="Object 1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52444" y="2368487"/>
            <a:ext cx="466608" cy="666583"/>
          </a:xfrm>
          <a:prstGeom prst="rect">
            <a:avLst/>
          </a:prstGeom>
        </p:spPr>
      </p:pic>
      <p:sp>
        <p:nvSpPr>
          <p:cNvPr id="17" name="Object 16"/>
          <p:cNvSpPr/>
          <p:nvPr/>
        </p:nvSpPr>
        <p:spPr>
          <a:xfrm>
            <a:off x="9276935" y="3505316"/>
            <a:ext cx="241969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Green Tariffs/EACs</a:t>
            </a:r>
            <a:endParaRPr lang="en-US" dirty="0"/>
          </a:p>
        </p:txBody>
      </p:sp>
      <p:sp>
        <p:nvSpPr>
          <p:cNvPr id="18" name="Object 17"/>
          <p:cNvSpPr/>
          <p:nvPr/>
        </p:nvSpPr>
        <p:spPr>
          <a:xfrm>
            <a:off x="9276935" y="3849419"/>
            <a:ext cx="2419697" cy="1056614"/>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Used to top up to 100% renewable electricity, providing 3.5-18.5 GWh/yr, prior to the VPPA</a:t>
            </a:r>
            <a:endParaRPr lang="en-US" dirty="0"/>
          </a:p>
        </p:txBody>
      </p:sp>
      <p:sp>
        <p:nvSpPr>
          <p:cNvPr id="19" name="Object 18"/>
          <p:cNvSpPr/>
          <p:nvPr/>
        </p:nvSpPr>
        <p:spPr>
          <a:xfrm>
            <a:off x="0" y="5713571"/>
            <a:ext cx="12188952" cy="1142714"/>
          </a:xfrm>
          <a:prstGeom prst="rect">
            <a:avLst/>
          </a:prstGeom>
          <a:solidFill>
            <a:srgbClr val="22aaee"/>
          </a:solidFill>
        </p:spPr>
      </p:sp>
      <p:sp>
        <p:nvSpPr>
          <p:cNvPr id="20" name="Object 19"/>
          <p:cNvSpPr/>
          <p:nvPr/>
        </p:nvSpPr>
        <p:spPr>
          <a:xfrm>
            <a:off x="-195214" y="6019287"/>
            <a:ext cx="12579379" cy="533862"/>
          </a:xfrm>
          <a:prstGeom prst="rect">
            <a:avLst/>
          </a:prstGeom>
          <a:noFill/>
        </p:spPr>
        <p:txBody>
          <a:bodyPr wrap="square" rtlCol="0" anchor="ctr"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The manufacturer's plan to achieve 100% renewable electricity by 2027 through a combination of on-site solar and a solar/wind virtual power purchase agreement (VPPA) demonstrates a comprehensive approach to decarbonizing its electricity supply.</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Process Electrification Roadmap</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675981"/>
            <a:ext cx="2961534" cy="1199850"/>
          </a:xfrm>
          <a:prstGeom prst="rect">
            <a:avLst/>
          </a:prstGeom>
        </p:spPr>
      </p:pic>
      <p:sp>
        <p:nvSpPr>
          <p:cNvPr id="4" name="Object 3"/>
          <p:cNvSpPr/>
          <p:nvPr/>
        </p:nvSpPr>
        <p:spPr>
          <a:xfrm>
            <a:off x="552312" y="2138820"/>
            <a:ext cx="2513971"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Baseline and Targets</a:t>
            </a:r>
            <a:endParaRPr lang="en-US" dirty="0"/>
          </a:p>
        </p:txBody>
      </p:sp>
      <p:sp>
        <p:nvSpPr>
          <p:cNvPr id="5" name="Object 4"/>
          <p:cNvSpPr/>
          <p:nvPr/>
        </p:nvSpPr>
        <p:spPr>
          <a:xfrm>
            <a:off x="761810" y="2997145"/>
            <a:ext cx="2513971" cy="3169842"/>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The manufacturer's current process heat supply is 400,000 MMBtu/year, with natural gas accounting for 380,000 MMBtu. The 2030 target is to electrify 60% of the low and medium-temperature heat, integrate 20,000 MMBtu/year of recovered waste heat, and pilot one high-temperature electrification line.</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690" y="1675981"/>
            <a:ext cx="2961534" cy="1199850"/>
          </a:xfrm>
          <a:prstGeom prst="rect">
            <a:avLst/>
          </a:prstGeom>
        </p:spPr>
      </p:pic>
      <p:sp>
        <p:nvSpPr>
          <p:cNvPr id="7" name="Object 6"/>
          <p:cNvSpPr/>
          <p:nvPr/>
        </p:nvSpPr>
        <p:spPr>
          <a:xfrm>
            <a:off x="3613834" y="2138820"/>
            <a:ext cx="219972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Equipment Plan</a:t>
            </a:r>
            <a:endParaRPr lang="en-US" dirty="0"/>
          </a:p>
        </p:txBody>
      </p:sp>
      <p:sp>
        <p:nvSpPr>
          <p:cNvPr id="8" name="Object 7"/>
          <p:cNvSpPr/>
          <p:nvPr/>
        </p:nvSpPr>
        <p:spPr>
          <a:xfrm>
            <a:off x="3523369" y="2997145"/>
            <a:ext cx="2513971" cy="2641535"/>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The roadmap calls for installing 4 x 3 MW electric boilers, 6 x 1.2 MW industrial heat pumps (COP 2.5-3.0), and 3 x 1.5-2 MW electric IR/convective ovens. The plan also includes 4 MWhth of thermal storage for load shifting.</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9250" y="1675981"/>
            <a:ext cx="2961534" cy="1199850"/>
          </a:xfrm>
          <a:prstGeom prst="rect">
            <a:avLst/>
          </a:prstGeom>
        </p:spPr>
      </p:pic>
      <p:sp>
        <p:nvSpPr>
          <p:cNvPr id="10" name="Object 9"/>
          <p:cNvSpPr/>
          <p:nvPr/>
        </p:nvSpPr>
        <p:spPr>
          <a:xfrm>
            <a:off x="6375393" y="2138820"/>
            <a:ext cx="219972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Phasing</a:t>
            </a:r>
            <a:endParaRPr lang="en-US" dirty="0"/>
          </a:p>
        </p:txBody>
      </p:sp>
      <p:sp>
        <p:nvSpPr>
          <p:cNvPr id="11" name="Object 10"/>
          <p:cNvSpPr/>
          <p:nvPr/>
        </p:nvSpPr>
        <p:spPr>
          <a:xfrm>
            <a:off x="6284928" y="2997145"/>
            <a:ext cx="2513971" cy="3169842"/>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The phasing involves: 2024-2025 - FEED studies, pilots on one dryer line, utility interconnection upgrades; 2026-2027 - Phase 1 install (2 boilers, 3 heat pumps), controls tuning; 2028-2030 - Phase 2 scale (remaining boilers/heat pumps, 3 IR ovens), waste-heat integration.</a:t>
            </a:r>
            <a:endParaRPr lang="en-US" dirty="0"/>
          </a:p>
        </p:txBody>
      </p:sp>
      <p:pic>
        <p:nvPicPr>
          <p:cNvPr id="12" name="Object 11"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0809" y="1675981"/>
            <a:ext cx="2961534" cy="1199850"/>
          </a:xfrm>
          <a:prstGeom prst="rect">
            <a:avLst/>
          </a:prstGeom>
        </p:spPr>
      </p:pic>
      <p:sp>
        <p:nvSpPr>
          <p:cNvPr id="13" name="Object 12"/>
          <p:cNvSpPr/>
          <p:nvPr/>
        </p:nvSpPr>
        <p:spPr>
          <a:xfrm>
            <a:off x="9136953" y="2138820"/>
            <a:ext cx="219972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Economics</a:t>
            </a:r>
            <a:endParaRPr lang="en-US" dirty="0"/>
          </a:p>
        </p:txBody>
      </p:sp>
      <p:sp>
        <p:nvSpPr>
          <p:cNvPr id="14" name="Object 13"/>
          <p:cNvSpPr/>
          <p:nvPr/>
        </p:nvSpPr>
        <p:spPr>
          <a:xfrm>
            <a:off x="9046488" y="2997145"/>
            <a:ext cx="2513971" cy="3169842"/>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The total capital expenditure for the process electrification initiative is estimated at $12 million. The annual savings are projected to be $1.2 million, with a simple payback of 10 years. The electrification is expected to increase the site's electricity load by approximately 25 GWh/year by 2030.</a:t>
            </a:r>
            <a:endParaRPr lang="en-US" dirty="0"/>
          </a:p>
        </p:txBody>
      </p:sp>
      <p:sp>
        <p:nvSpPr>
          <p:cNvPr id="15" name="Object 1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Economics: Capex, Opex, Payback</a:t>
            </a:r>
            <a:endParaRPr lang="en-US" dirty="0"/>
          </a:p>
        </p:txBody>
      </p:sp>
      <p:sp>
        <p:nvSpPr>
          <p:cNvPr id="3" name="Object 2"/>
          <p:cNvSpPr/>
          <p:nvPr/>
        </p:nvSpPr>
        <p:spPr>
          <a:xfrm>
            <a:off x="476131" y="1590277"/>
            <a:ext cx="11236690" cy="4389927"/>
          </a:xfrm>
          <a:prstGeom prst="rect">
            <a:avLst/>
          </a:prstGeom>
          <a:solidFill>
            <a:srgbClr val="000000">
              <a:alpha val="0000"/>
            </a:srgbClr>
          </a:solidFill>
        </p:spPr>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590278"/>
            <a:ext cx="11246213" cy="4399450"/>
          </a:xfrm>
          <a:prstGeom prst="rect">
            <a:avLst/>
          </a:prstGeom>
        </p:spPr>
      </p:pic>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590278"/>
            <a:ext cx="11246213" cy="4389927"/>
          </a:xfrm>
          <a:prstGeom prst="rect">
            <a:avLst/>
          </a:prstGeom>
        </p:spPr>
      </p:pic>
      <p:sp>
        <p:nvSpPr>
          <p:cNvPr id="6" name="Object 5"/>
          <p:cNvSpPr/>
          <p:nvPr/>
        </p:nvSpPr>
        <p:spPr>
          <a:xfrm>
            <a:off x="476131" y="1590277"/>
            <a:ext cx="3745563" cy="376279"/>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Initiative</a:t>
            </a:r>
            <a:endParaRPr lang="en-US" dirty="0"/>
          </a:p>
        </p:txBody>
      </p:sp>
      <p:sp>
        <p:nvSpPr>
          <p:cNvPr id="7" name="Object 6"/>
          <p:cNvSpPr/>
          <p:nvPr/>
        </p:nvSpPr>
        <p:spPr>
          <a:xfrm>
            <a:off x="4221694" y="1590277"/>
            <a:ext cx="3745563" cy="376279"/>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Capex</a:t>
            </a:r>
            <a:endParaRPr lang="en-US" dirty="0"/>
          </a:p>
        </p:txBody>
      </p:sp>
      <p:sp>
        <p:nvSpPr>
          <p:cNvPr id="8" name="Object 7"/>
          <p:cNvSpPr/>
          <p:nvPr/>
        </p:nvSpPr>
        <p:spPr>
          <a:xfrm>
            <a:off x="7967258" y="1590277"/>
            <a:ext cx="3745563" cy="376279"/>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Simple Payback</a:t>
            </a:r>
            <a:endParaRPr lang="en-US" dirty="0"/>
          </a:p>
        </p:txBody>
      </p:sp>
      <p:sp>
        <p:nvSpPr>
          <p:cNvPr id="9" name="Object 8"/>
          <p:cNvSpPr/>
          <p:nvPr/>
        </p:nvSpPr>
        <p:spPr>
          <a:xfrm>
            <a:off x="476131" y="1966557"/>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Compressed Air Program</a:t>
            </a:r>
            <a:endParaRPr lang="en-US" dirty="0"/>
          </a:p>
        </p:txBody>
      </p:sp>
      <p:sp>
        <p:nvSpPr>
          <p:cNvPr id="10" name="Object 9"/>
          <p:cNvSpPr/>
          <p:nvPr/>
        </p:nvSpPr>
        <p:spPr>
          <a:xfrm>
            <a:off x="4221694" y="1966557"/>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$0.4 million</a:t>
            </a:r>
            <a:endParaRPr lang="en-US" dirty="0"/>
          </a:p>
        </p:txBody>
      </p:sp>
      <p:sp>
        <p:nvSpPr>
          <p:cNvPr id="11" name="Object 10"/>
          <p:cNvSpPr/>
          <p:nvPr/>
        </p:nvSpPr>
        <p:spPr>
          <a:xfrm>
            <a:off x="7967258" y="1966557"/>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0.8 years</a:t>
            </a:r>
            <a:endParaRPr lang="en-US" dirty="0"/>
          </a:p>
        </p:txBody>
      </p:sp>
      <p:sp>
        <p:nvSpPr>
          <p:cNvPr id="12" name="Object 11"/>
          <p:cNvSpPr/>
          <p:nvPr/>
        </p:nvSpPr>
        <p:spPr>
          <a:xfrm>
            <a:off x="476131" y="2468263"/>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Logistics Optimization</a:t>
            </a:r>
            <a:endParaRPr lang="en-US" dirty="0"/>
          </a:p>
        </p:txBody>
      </p:sp>
      <p:sp>
        <p:nvSpPr>
          <p:cNvPr id="13" name="Object 12"/>
          <p:cNvSpPr/>
          <p:nvPr/>
        </p:nvSpPr>
        <p:spPr>
          <a:xfrm>
            <a:off x="4221694" y="2468263"/>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$0.8 million</a:t>
            </a:r>
            <a:endParaRPr lang="en-US" dirty="0"/>
          </a:p>
        </p:txBody>
      </p:sp>
      <p:sp>
        <p:nvSpPr>
          <p:cNvPr id="14" name="Object 13"/>
          <p:cNvSpPr/>
          <p:nvPr/>
        </p:nvSpPr>
        <p:spPr>
          <a:xfrm>
            <a:off x="7967258" y="2468263"/>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0.9 years</a:t>
            </a:r>
            <a:endParaRPr lang="en-US" dirty="0"/>
          </a:p>
        </p:txBody>
      </p:sp>
      <p:sp>
        <p:nvSpPr>
          <p:cNvPr id="15" name="Object 14"/>
          <p:cNvSpPr/>
          <p:nvPr/>
        </p:nvSpPr>
        <p:spPr>
          <a:xfrm>
            <a:off x="476131" y="2969969"/>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VFDs &amp; Motor Optimization</a:t>
            </a:r>
            <a:endParaRPr lang="en-US" dirty="0"/>
          </a:p>
        </p:txBody>
      </p:sp>
      <p:sp>
        <p:nvSpPr>
          <p:cNvPr id="16" name="Object 15"/>
          <p:cNvSpPr/>
          <p:nvPr/>
        </p:nvSpPr>
        <p:spPr>
          <a:xfrm>
            <a:off x="4221694" y="2969969"/>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 million</a:t>
            </a:r>
            <a:endParaRPr lang="en-US" dirty="0"/>
          </a:p>
        </p:txBody>
      </p:sp>
      <p:sp>
        <p:nvSpPr>
          <p:cNvPr id="17" name="Object 16"/>
          <p:cNvSpPr/>
          <p:nvPr/>
        </p:nvSpPr>
        <p:spPr>
          <a:xfrm>
            <a:off x="7967258" y="2969969"/>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2.5 years</a:t>
            </a:r>
            <a:endParaRPr lang="en-US" dirty="0"/>
          </a:p>
        </p:txBody>
      </p:sp>
      <p:sp>
        <p:nvSpPr>
          <p:cNvPr id="18" name="Object 17"/>
          <p:cNvSpPr/>
          <p:nvPr/>
        </p:nvSpPr>
        <p:spPr>
          <a:xfrm>
            <a:off x="476131" y="3471675"/>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LED + Controls</a:t>
            </a:r>
            <a:endParaRPr lang="en-US" dirty="0"/>
          </a:p>
        </p:txBody>
      </p:sp>
      <p:sp>
        <p:nvSpPr>
          <p:cNvPr id="19" name="Object 18"/>
          <p:cNvSpPr/>
          <p:nvPr/>
        </p:nvSpPr>
        <p:spPr>
          <a:xfrm>
            <a:off x="4221694" y="3471675"/>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$1.2 million</a:t>
            </a:r>
            <a:endParaRPr lang="en-US" dirty="0"/>
          </a:p>
        </p:txBody>
      </p:sp>
      <p:sp>
        <p:nvSpPr>
          <p:cNvPr id="20" name="Object 19"/>
          <p:cNvSpPr/>
          <p:nvPr/>
        </p:nvSpPr>
        <p:spPr>
          <a:xfrm>
            <a:off x="7967258" y="3471675"/>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4.8 years</a:t>
            </a:r>
            <a:endParaRPr lang="en-US" dirty="0"/>
          </a:p>
        </p:txBody>
      </p:sp>
      <p:sp>
        <p:nvSpPr>
          <p:cNvPr id="21" name="Object 20"/>
          <p:cNvSpPr/>
          <p:nvPr/>
        </p:nvSpPr>
        <p:spPr>
          <a:xfrm>
            <a:off x="476131" y="3973381"/>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Waste Heat Recovery</a:t>
            </a:r>
            <a:endParaRPr lang="en-US" dirty="0"/>
          </a:p>
        </p:txBody>
      </p:sp>
      <p:sp>
        <p:nvSpPr>
          <p:cNvPr id="22" name="Object 21"/>
          <p:cNvSpPr/>
          <p:nvPr/>
        </p:nvSpPr>
        <p:spPr>
          <a:xfrm>
            <a:off x="4221694" y="3973381"/>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$4 million</a:t>
            </a:r>
            <a:endParaRPr lang="en-US" dirty="0"/>
          </a:p>
        </p:txBody>
      </p:sp>
      <p:sp>
        <p:nvSpPr>
          <p:cNvPr id="23" name="Object 22"/>
          <p:cNvSpPr/>
          <p:nvPr/>
        </p:nvSpPr>
        <p:spPr>
          <a:xfrm>
            <a:off x="7967258" y="3973381"/>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5.7 years</a:t>
            </a:r>
            <a:endParaRPr lang="en-US" dirty="0"/>
          </a:p>
        </p:txBody>
      </p:sp>
      <p:sp>
        <p:nvSpPr>
          <p:cNvPr id="24" name="Object 23"/>
          <p:cNvSpPr/>
          <p:nvPr/>
        </p:nvSpPr>
        <p:spPr>
          <a:xfrm>
            <a:off x="476131" y="4475087"/>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On-Site PV (5 MW + 2 MWh Storage)</a:t>
            </a:r>
            <a:endParaRPr lang="en-US" dirty="0"/>
          </a:p>
        </p:txBody>
      </p:sp>
      <p:sp>
        <p:nvSpPr>
          <p:cNvPr id="25" name="Object 24"/>
          <p:cNvSpPr/>
          <p:nvPr/>
        </p:nvSpPr>
        <p:spPr>
          <a:xfrm>
            <a:off x="4221694" y="4475087"/>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$6.5 million</a:t>
            </a:r>
            <a:endParaRPr lang="en-US" dirty="0"/>
          </a:p>
        </p:txBody>
      </p:sp>
      <p:sp>
        <p:nvSpPr>
          <p:cNvPr id="26" name="Object 25"/>
          <p:cNvSpPr/>
          <p:nvPr/>
        </p:nvSpPr>
        <p:spPr>
          <a:xfrm>
            <a:off x="7967258" y="4475087"/>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8 years</a:t>
            </a:r>
            <a:endParaRPr lang="en-US" dirty="0"/>
          </a:p>
        </p:txBody>
      </p:sp>
      <p:sp>
        <p:nvSpPr>
          <p:cNvPr id="27" name="Object 26"/>
          <p:cNvSpPr/>
          <p:nvPr/>
        </p:nvSpPr>
        <p:spPr>
          <a:xfrm>
            <a:off x="476131" y="4976793"/>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Fleet Electrification</a:t>
            </a:r>
            <a:endParaRPr lang="en-US" dirty="0"/>
          </a:p>
        </p:txBody>
      </p:sp>
      <p:sp>
        <p:nvSpPr>
          <p:cNvPr id="28" name="Object 27"/>
          <p:cNvSpPr/>
          <p:nvPr/>
        </p:nvSpPr>
        <p:spPr>
          <a:xfrm>
            <a:off x="4221694" y="4976793"/>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$1.5 million</a:t>
            </a:r>
            <a:endParaRPr lang="en-US" dirty="0"/>
          </a:p>
        </p:txBody>
      </p:sp>
      <p:sp>
        <p:nvSpPr>
          <p:cNvPr id="29" name="Object 28"/>
          <p:cNvSpPr/>
          <p:nvPr/>
        </p:nvSpPr>
        <p:spPr>
          <a:xfrm>
            <a:off x="7967258" y="4976793"/>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8.3 years</a:t>
            </a:r>
            <a:endParaRPr lang="en-US" dirty="0"/>
          </a:p>
        </p:txBody>
      </p:sp>
      <p:sp>
        <p:nvSpPr>
          <p:cNvPr id="30" name="Object 29"/>
          <p:cNvSpPr/>
          <p:nvPr/>
        </p:nvSpPr>
        <p:spPr>
          <a:xfrm>
            <a:off x="476131" y="5478499"/>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Process Electrification</a:t>
            </a:r>
            <a:endParaRPr lang="en-US" dirty="0"/>
          </a:p>
        </p:txBody>
      </p:sp>
      <p:sp>
        <p:nvSpPr>
          <p:cNvPr id="31" name="Object 30"/>
          <p:cNvSpPr/>
          <p:nvPr/>
        </p:nvSpPr>
        <p:spPr>
          <a:xfrm>
            <a:off x="4221694" y="5478499"/>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$12 million</a:t>
            </a:r>
            <a:endParaRPr lang="en-US" dirty="0"/>
          </a:p>
        </p:txBody>
      </p:sp>
      <p:sp>
        <p:nvSpPr>
          <p:cNvPr id="32" name="Object 31"/>
          <p:cNvSpPr/>
          <p:nvPr/>
        </p:nvSpPr>
        <p:spPr>
          <a:xfrm>
            <a:off x="7967258" y="5478499"/>
            <a:ext cx="3745563" cy="50170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10 years</a:t>
            </a:r>
            <a:endParaRPr lang="en-US" dirty="0"/>
          </a:p>
        </p:txBody>
      </p:sp>
      <p:sp>
        <p:nvSpPr>
          <p:cNvPr id="33" name="Object 32"/>
          <p:cNvSpPr/>
          <p:nvPr/>
        </p:nvSpPr>
        <p:spPr>
          <a:xfrm>
            <a:off x="11865183" y="6497898"/>
            <a:ext cx="133317" cy="237669"/>
          </a:xfrm>
          <a:prstGeom prst="rect">
            <a:avLst/>
          </a:prstGeom>
          <a:noFill/>
        </p:spPr>
      </p:sp>
      <p:sp>
        <p:nvSpPr>
          <p:cNvPr id="34" name="Object 33"/>
          <p:cNvSpPr/>
          <p:nvPr/>
        </p:nvSpPr>
        <p:spPr>
          <a:xfrm>
            <a:off x="-476131" y="6122945"/>
            <a:ext cx="12188952" cy="211283"/>
          </a:xfrm>
          <a:prstGeom prst="rect">
            <a:avLst/>
          </a:prstGeom>
          <a:noFill/>
        </p:spPr>
        <p:txBody>
          <a:bodyPr wrap="square" rtlCol="0" anchor="t" bIns="0" lIns="0" rIns="0" tIns="0"/>
          <a:lstStyle/>
          <a:p>
            <a:pPr algn="r">
              <a:lnSpc>
                <a:spcPts val="1664"/>
              </a:lnSpc>
              <a:buNone/>
            </a:pPr>
            <a:r>
              <a:rPr lang="en-US" sz="1200" spc="-24" kern="0" dirty="0" smtClean="0">
                <a:solidFill>
                  <a:srgbClr val="ffffff">
                    <a:alpha val="80000"/>
                  </a:srgbClr>
                </a:solidFill>
                <a:latin typeface="Inter" pitchFamily="34" charset="0"/>
                <a:ea typeface="Inter" pitchFamily="34" charset="-122"/>
                <a:cs typeface="Inter" pitchFamily="34" charset="-120"/>
              </a:rPr>
              <a:t>*Initiatives and Economics context</a:t>
            </a:r>
            <a:endParaRPr lang="en-US" dirty="0"/>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Execution Plan and Governance</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807" y="3770958"/>
            <a:ext cx="12246088" cy="5713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1620" y="2148398"/>
            <a:ext cx="28568" cy="1666458"/>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5443" y="3704299"/>
            <a:ext cx="180930" cy="180930"/>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17523" y="3780480"/>
            <a:ext cx="28568" cy="85704"/>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41346" y="3704299"/>
            <a:ext cx="180930" cy="180930"/>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3427" y="2148398"/>
            <a:ext cx="28568" cy="1666458"/>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7239" y="3704299"/>
            <a:ext cx="180930" cy="180930"/>
          </a:xfrm>
          <a:prstGeom prst="rect">
            <a:avLst/>
          </a:prstGeom>
        </p:spPr>
      </p:pic>
      <p:pic>
        <p:nvPicPr>
          <p:cNvPr id="10" name="Object 9"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49319" y="3780480"/>
            <a:ext cx="28568" cy="609448"/>
          </a:xfrm>
          <a:prstGeom prst="rect">
            <a:avLst/>
          </a:prstGeom>
        </p:spPr>
      </p:pic>
      <p:pic>
        <p:nvPicPr>
          <p:cNvPr id="11" name="Object 10" descr="">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73143" y="3704299"/>
            <a:ext cx="180930" cy="180930"/>
          </a:xfrm>
          <a:prstGeom prst="rect">
            <a:avLst/>
          </a:prstGeom>
        </p:spPr>
      </p:pic>
      <p:sp>
        <p:nvSpPr>
          <p:cNvPr id="12" name="Object 11"/>
          <p:cNvSpPr/>
          <p:nvPr/>
        </p:nvSpPr>
        <p:spPr>
          <a:xfrm>
            <a:off x="2249230" y="2029306"/>
            <a:ext cx="133311" cy="133317"/>
          </a:xfrm>
          <a:prstGeom prst="ellipse">
            <a:avLst/>
          </a:prstGeom>
          <a:solidFill>
            <a:srgbClr val="22aaee"/>
          </a:solidFill>
        </p:spPr>
      </p:sp>
      <p:sp>
        <p:nvSpPr>
          <p:cNvPr id="13" name="Object 12"/>
          <p:cNvSpPr/>
          <p:nvPr/>
        </p:nvSpPr>
        <p:spPr>
          <a:xfrm>
            <a:off x="2477785" y="1965984"/>
            <a:ext cx="1812154"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Q1-Q2 2024</a:t>
            </a:r>
            <a:endParaRPr lang="en-US" dirty="0"/>
          </a:p>
        </p:txBody>
      </p:sp>
      <p:sp>
        <p:nvSpPr>
          <p:cNvPr id="14" name="Object 13"/>
          <p:cNvSpPr/>
          <p:nvPr/>
        </p:nvSpPr>
        <p:spPr>
          <a:xfrm>
            <a:off x="2477785" y="2310088"/>
            <a:ext cx="1812154" cy="132076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Finalize governance charter, approve VPPA RFP, kick off leak surveys and lighting audits</a:t>
            </a:r>
            <a:endParaRPr lang="en-US" dirty="0"/>
          </a:p>
        </p:txBody>
      </p:sp>
      <p:sp>
        <p:nvSpPr>
          <p:cNvPr id="15" name="Object 14"/>
          <p:cNvSpPr/>
          <p:nvPr/>
        </p:nvSpPr>
        <p:spPr>
          <a:xfrm>
            <a:off x="4565101" y="3847134"/>
            <a:ext cx="133318" cy="133316"/>
          </a:xfrm>
          <a:prstGeom prst="ellipse">
            <a:avLst/>
          </a:prstGeom>
          <a:solidFill>
            <a:srgbClr val="ffd9ad"/>
          </a:solidFill>
        </p:spPr>
      </p:sp>
      <p:sp>
        <p:nvSpPr>
          <p:cNvPr id="16" name="Object 15"/>
          <p:cNvSpPr/>
          <p:nvPr/>
        </p:nvSpPr>
        <p:spPr>
          <a:xfrm>
            <a:off x="4793686" y="3783757"/>
            <a:ext cx="191690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Q2 2024</a:t>
            </a:r>
            <a:endParaRPr lang="en-US" dirty="0"/>
          </a:p>
        </p:txBody>
      </p:sp>
      <p:sp>
        <p:nvSpPr>
          <p:cNvPr id="17" name="Object 16"/>
          <p:cNvSpPr/>
          <p:nvPr/>
        </p:nvSpPr>
        <p:spPr>
          <a:xfrm>
            <a:off x="4793686" y="4127861"/>
            <a:ext cx="1916903" cy="1849074"/>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Shortlist VPPA bids, complete electrification FEED studies, secure utility interconnection approval queue positions</a:t>
            </a:r>
            <a:endParaRPr lang="en-US" dirty="0"/>
          </a:p>
        </p:txBody>
      </p:sp>
      <p:sp>
        <p:nvSpPr>
          <p:cNvPr id="18" name="Object 17"/>
          <p:cNvSpPr/>
          <p:nvPr/>
        </p:nvSpPr>
        <p:spPr>
          <a:xfrm>
            <a:off x="6880983" y="2029306"/>
            <a:ext cx="133318" cy="133317"/>
          </a:xfrm>
          <a:prstGeom prst="ellipse">
            <a:avLst/>
          </a:prstGeom>
          <a:solidFill>
            <a:srgbClr val="fec088"/>
          </a:solidFill>
        </p:spPr>
      </p:sp>
      <p:sp>
        <p:nvSpPr>
          <p:cNvPr id="19" name="Object 18"/>
          <p:cNvSpPr/>
          <p:nvPr/>
        </p:nvSpPr>
        <p:spPr>
          <a:xfrm>
            <a:off x="7109587" y="1965984"/>
            <a:ext cx="1665506"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Q3 2024</a:t>
            </a:r>
            <a:endParaRPr lang="en-US" dirty="0"/>
          </a:p>
        </p:txBody>
      </p:sp>
      <p:sp>
        <p:nvSpPr>
          <p:cNvPr id="20" name="Object 19"/>
          <p:cNvSpPr/>
          <p:nvPr/>
        </p:nvSpPr>
        <p:spPr>
          <a:xfrm>
            <a:off x="7109587" y="2310088"/>
            <a:ext cx="1665506" cy="132076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Make go/no-go decision on VPPA, lock in incentives, mobilize wave-1 efficiency projects</a:t>
            </a:r>
            <a:endParaRPr lang="en-US" dirty="0"/>
          </a:p>
        </p:txBody>
      </p:sp>
      <p:sp>
        <p:nvSpPr>
          <p:cNvPr id="21" name="Object 20"/>
          <p:cNvSpPr/>
          <p:nvPr/>
        </p:nvSpPr>
        <p:spPr>
          <a:xfrm>
            <a:off x="9196864" y="4370878"/>
            <a:ext cx="133318" cy="133316"/>
          </a:xfrm>
          <a:prstGeom prst="ellipse">
            <a:avLst/>
          </a:prstGeom>
          <a:solidFill>
            <a:srgbClr val="fd864d"/>
          </a:solidFill>
        </p:spPr>
      </p:sp>
      <p:sp>
        <p:nvSpPr>
          <p:cNvPr id="22" name="Object 21"/>
          <p:cNvSpPr/>
          <p:nvPr/>
        </p:nvSpPr>
        <p:spPr>
          <a:xfrm>
            <a:off x="9425488" y="4307501"/>
            <a:ext cx="195880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By end of 2024</a:t>
            </a:r>
            <a:endParaRPr lang="en-US" dirty="0"/>
          </a:p>
        </p:txBody>
      </p:sp>
      <p:sp>
        <p:nvSpPr>
          <p:cNvPr id="23" name="Object 22"/>
          <p:cNvSpPr/>
          <p:nvPr/>
        </p:nvSpPr>
        <p:spPr>
          <a:xfrm>
            <a:off x="9425488" y="4651605"/>
            <a:ext cx="1958803" cy="132076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Execute VPPA, award contract for on-site solar, issue supplier code of conduct, have live risk register</a:t>
            </a:r>
            <a:endParaRPr lang="en-US" dirty="0"/>
          </a:p>
        </p:txBody>
      </p:sp>
      <p:sp>
        <p:nvSpPr>
          <p:cNvPr id="24" name="Object 23"/>
          <p:cNvSpPr/>
          <p:nvPr/>
        </p:nvSpPr>
        <p:spPr>
          <a:xfrm>
            <a:off x="11874706" y="6497898"/>
            <a:ext cx="123794"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Risks and Mitigations</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36378"/>
            <a:ext cx="3456711" cy="226757"/>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Electrification Performance Shortfall</a:t>
            </a:r>
            <a:endParaRPr lang="en-US" dirty="0"/>
          </a:p>
        </p:txBody>
      </p:sp>
      <p:sp>
        <p:nvSpPr>
          <p:cNvPr id="5" name="Object 4"/>
          <p:cNvSpPr/>
          <p:nvPr/>
        </p:nvSpPr>
        <p:spPr>
          <a:xfrm>
            <a:off x="761810" y="2144276"/>
            <a:ext cx="3456711" cy="792361"/>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Likelihood: Medium Impact: High Mitigation: Pilot on one line, include fallback gas trim, use thermal storage, and obtain vendor performance guarantees Owner: VP Operations</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36378"/>
            <a:ext cx="3456711" cy="453515"/>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PPA Basis/Price Risk and Counterparty Credit</a:t>
            </a:r>
            <a:endParaRPr lang="en-US" dirty="0"/>
          </a:p>
        </p:txBody>
      </p:sp>
      <p:sp>
        <p:nvSpPr>
          <p:cNvPr id="8" name="Object 7"/>
          <p:cNvSpPr/>
          <p:nvPr/>
        </p:nvSpPr>
        <p:spPr>
          <a:xfrm>
            <a:off x="4570857" y="2371033"/>
            <a:ext cx="3456711" cy="990452"/>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Likelihood: Medium Impact: Medium-High Mitigation: Conduct hub selection analysis, add basis hedge, run multi-seller RFP, and consider credit insurance Owner: CFO / Energy Procurement</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36378"/>
            <a:ext cx="3456711" cy="226757"/>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Capex Overrun and Schedule Slip</a:t>
            </a:r>
            <a:endParaRPr lang="en-US" dirty="0"/>
          </a:p>
        </p:txBody>
      </p:sp>
      <p:sp>
        <p:nvSpPr>
          <p:cNvPr id="11" name="Object 10"/>
          <p:cNvSpPr/>
          <p:nvPr/>
        </p:nvSpPr>
        <p:spPr>
          <a:xfrm>
            <a:off x="8379905" y="2144276"/>
            <a:ext cx="3456711" cy="792361"/>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Likelihood: Medium Impact: High Mitigation: Utilize EPC wrap, include 15% contingency, stage-gate FEED, and implement weekly PMO controls Owner: PMO</a:t>
            </a:r>
            <a:endParaRPr lang="en-US" dirty="0"/>
          </a:p>
        </p:txBody>
      </p:sp>
      <p:sp>
        <p:nvSpPr>
          <p:cNvPr id="12" name="Object 11"/>
          <p:cNvSpPr/>
          <p:nvPr/>
        </p:nvSpPr>
        <p:spPr>
          <a:xfrm>
            <a:off x="476131" y="3889990"/>
            <a:ext cx="3618595" cy="2109260"/>
          </a:xfrm>
          <a:prstGeom prst="rect">
            <a:avLst/>
          </a:prstGeom>
          <a:solidFill>
            <a:srgbClr val="fd864d"/>
          </a:solidFill>
        </p:spPr>
      </p:sp>
      <p:sp>
        <p:nvSpPr>
          <p:cNvPr id="13" name="Object 12"/>
          <p:cNvSpPr/>
          <p:nvPr/>
        </p:nvSpPr>
        <p:spPr>
          <a:xfrm>
            <a:off x="761810" y="4136090"/>
            <a:ext cx="3456711" cy="453515"/>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Long-Lead Equipment Delays (Transformers, Switchgear)</a:t>
            </a:r>
            <a:endParaRPr lang="en-US" dirty="0"/>
          </a:p>
        </p:txBody>
      </p:sp>
      <p:sp>
        <p:nvSpPr>
          <p:cNvPr id="14" name="Object 13"/>
          <p:cNvSpPr/>
          <p:nvPr/>
        </p:nvSpPr>
        <p:spPr>
          <a:xfrm>
            <a:off x="761810" y="4670745"/>
            <a:ext cx="3456711" cy="792361"/>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Likelihood: High Impact: Medium Mitigation: Procure early (NTP Q4), source from multiple vendors, and consider temporary rentals Owner: Supply Chain</a:t>
            </a:r>
            <a:endParaRPr lang="en-US" dirty="0"/>
          </a:p>
        </p:txBody>
      </p:sp>
      <p:sp>
        <p:nvSpPr>
          <p:cNvPr id="15" name="Object 14"/>
          <p:cNvSpPr/>
          <p:nvPr/>
        </p:nvSpPr>
        <p:spPr>
          <a:xfrm>
            <a:off x="4285178" y="3889990"/>
            <a:ext cx="3618595" cy="2109260"/>
          </a:xfrm>
          <a:prstGeom prst="rect">
            <a:avLst/>
          </a:prstGeom>
          <a:solidFill>
            <a:srgbClr val="ff8000"/>
          </a:solidFill>
        </p:spPr>
      </p:sp>
      <p:sp>
        <p:nvSpPr>
          <p:cNvPr id="16" name="Object 15"/>
          <p:cNvSpPr/>
          <p:nvPr/>
        </p:nvSpPr>
        <p:spPr>
          <a:xfrm>
            <a:off x="4570857" y="4136090"/>
            <a:ext cx="3456711" cy="453515"/>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Policy/EAC Claim Changes (RECs Quality, Additionality)</a:t>
            </a:r>
            <a:endParaRPr lang="en-US" dirty="0"/>
          </a:p>
        </p:txBody>
      </p:sp>
      <p:sp>
        <p:nvSpPr>
          <p:cNvPr id="17" name="Object 16"/>
          <p:cNvSpPr/>
          <p:nvPr/>
        </p:nvSpPr>
        <p:spPr>
          <a:xfrm>
            <a:off x="4570857" y="4670745"/>
            <a:ext cx="3456711" cy="792361"/>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Likelihood: Medium Impact: Medium Mitigation: Prioritize bundled VPPA, align with market-based reporting (GHG Protocol), and conduct annual assurance Owner: Sustainability</a:t>
            </a:r>
            <a:endParaRPr lang="en-US" dirty="0"/>
          </a:p>
        </p:txBody>
      </p:sp>
      <p:sp>
        <p:nvSpPr>
          <p:cNvPr id="18" name="Object 17"/>
          <p:cNvSpPr/>
          <p:nvPr/>
        </p:nvSpPr>
        <p:spPr>
          <a:xfrm>
            <a:off x="8094226" y="3889990"/>
            <a:ext cx="3618595" cy="2109260"/>
          </a:xfrm>
          <a:prstGeom prst="rect">
            <a:avLst/>
          </a:prstGeom>
          <a:solidFill>
            <a:srgbClr val="ff797a"/>
          </a:solidFill>
        </p:spPr>
      </p:sp>
      <p:sp>
        <p:nvSpPr>
          <p:cNvPr id="19" name="Object 18"/>
          <p:cNvSpPr/>
          <p:nvPr/>
        </p:nvSpPr>
        <p:spPr>
          <a:xfrm>
            <a:off x="8379905" y="4136090"/>
            <a:ext cx="3456711" cy="453515"/>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Change Management &amp; Operator Adoption</a:t>
            </a:r>
            <a:endParaRPr lang="en-US" dirty="0"/>
          </a:p>
        </p:txBody>
      </p:sp>
      <p:sp>
        <p:nvSpPr>
          <p:cNvPr id="20" name="Object 19"/>
          <p:cNvSpPr/>
          <p:nvPr/>
        </p:nvSpPr>
        <p:spPr>
          <a:xfrm>
            <a:off x="8379905" y="4670745"/>
            <a:ext cx="3456711" cy="792361"/>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Likelihood: Medium Impact: Medium Mitigation: Provide formal training, update SOPs, implement incentive plans, and conduct kaizen cycles Owner: Plant Manager</a:t>
            </a:r>
            <a:endParaRPr lang="en-US" dirty="0"/>
          </a:p>
        </p:txBody>
      </p:sp>
      <p:sp>
        <p:nvSpPr>
          <p:cNvPr id="21" name="Object 20"/>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Incentives and Funding by Region</a:t>
            </a:r>
            <a:endParaRPr lang="en-US" dirty="0"/>
          </a:p>
        </p:txBody>
      </p:sp>
      <p:sp>
        <p:nvSpPr>
          <p:cNvPr id="3" name="Object 2"/>
          <p:cNvSpPr/>
          <p:nvPr/>
        </p:nvSpPr>
        <p:spPr>
          <a:xfrm>
            <a:off x="476131" y="1590277"/>
            <a:ext cx="3680492" cy="2145763"/>
          </a:xfrm>
          <a:prstGeom prst="rect">
            <a:avLst/>
          </a:prstGeom>
          <a:solidFill>
            <a:srgbClr val="ffffff"/>
          </a:solidFill>
          <a:ln w="12700">
            <a:solidFill>
              <a:srgbClr val="000000">
                <a:alpha val="10000"/>
              </a:srgbClr>
            </a:solidFill>
            <a:prstDash val="solid"/>
            <a:miter lim="800000"/>
          </a:ln>
        </p:spPr>
      </p:sp>
      <p:sp>
        <p:nvSpPr>
          <p:cNvPr id="4" name="Object 3"/>
          <p:cNvSpPr/>
          <p:nvPr/>
        </p:nvSpPr>
        <p:spPr>
          <a:xfrm>
            <a:off x="476131" y="1590277"/>
            <a:ext cx="3680492" cy="2145763"/>
          </a:xfrm>
          <a:prstGeom prst="rect">
            <a:avLst/>
          </a:prstGeom>
          <a:noFill/>
          <a:ln w="12700">
            <a:solidFill>
              <a:srgbClr val="000000">
                <a:alpha val="10000"/>
              </a:srgbClr>
            </a:solidFill>
            <a:prstDash val="solid"/>
            <a:miter lim="800000"/>
          </a:ln>
        </p:spPr>
      </p:sp>
      <p:pic>
        <p:nvPicPr>
          <p:cNvPr id="5" name="Object 4" descr="United States logo, in a &quot;photography style with warm natural tones, subtle retro film grain, cinematic lighting&quot; style">    </p:cNvPr>
          <p:cNvPicPr>
            <a:picLocks noChangeAspect="1"/>
          </p:cNvPicPr>
          <p:nvPr/>
        </p:nvPicPr>
        <p:blipFill>
          <a:blip r:embed="rId1"/>
          <a:srcRect l="-75286" r="-75286" t="-25758" b="-25758"/>
          <a:stretch/>
        </p:blipFill>
        <p:spPr>
          <a:xfrm>
            <a:off x="857036" y="1780730"/>
            <a:ext cx="2918683" cy="1764859"/>
          </a:xfrm>
          <a:prstGeom prst="rect">
            <a:avLst/>
          </a:prstGeom>
        </p:spPr>
      </p:pic>
      <p:sp>
        <p:nvSpPr>
          <p:cNvPr id="6" name="Object 5"/>
          <p:cNvSpPr/>
          <p:nvPr/>
        </p:nvSpPr>
        <p:spPr>
          <a:xfrm>
            <a:off x="4251849" y="1590277"/>
            <a:ext cx="3680492" cy="2145763"/>
          </a:xfrm>
          <a:prstGeom prst="rect">
            <a:avLst/>
          </a:prstGeom>
          <a:solidFill>
            <a:srgbClr val="ffffff"/>
          </a:solidFill>
          <a:ln w="12700">
            <a:solidFill>
              <a:srgbClr val="000000">
                <a:alpha val="10000"/>
              </a:srgbClr>
            </a:solidFill>
            <a:prstDash val="solid"/>
            <a:miter lim="800000"/>
          </a:ln>
        </p:spPr>
      </p:sp>
      <p:sp>
        <p:nvSpPr>
          <p:cNvPr id="7" name="Object 6"/>
          <p:cNvSpPr/>
          <p:nvPr/>
        </p:nvSpPr>
        <p:spPr>
          <a:xfrm>
            <a:off x="4251849" y="1590277"/>
            <a:ext cx="3680492" cy="2145763"/>
          </a:xfrm>
          <a:prstGeom prst="rect">
            <a:avLst/>
          </a:prstGeom>
          <a:noFill/>
          <a:ln w="12700">
            <a:solidFill>
              <a:srgbClr val="000000">
                <a:alpha val="10000"/>
              </a:srgbClr>
            </a:solidFill>
            <a:prstDash val="solid"/>
            <a:miter lim="800000"/>
          </a:ln>
        </p:spPr>
      </p:sp>
      <p:pic>
        <p:nvPicPr>
          <p:cNvPr id="8" name="Object 7" descr="European Union logo, in a &quot;photography style with warm natural tones, subtle retro film grain, cinematic lighting&quot; style">    </p:cNvPr>
          <p:cNvPicPr>
            <a:picLocks noChangeAspect="1"/>
          </p:cNvPicPr>
          <p:nvPr/>
        </p:nvPicPr>
        <p:blipFill>
          <a:blip r:embed="rId2"/>
          <a:srcRect l="-75286" r="-75286" t="-25758" b="-25758"/>
          <a:stretch/>
        </p:blipFill>
        <p:spPr>
          <a:xfrm>
            <a:off x="4632754" y="1780730"/>
            <a:ext cx="2918683" cy="1764859"/>
          </a:xfrm>
          <a:prstGeom prst="rect">
            <a:avLst/>
          </a:prstGeom>
        </p:spPr>
      </p:pic>
      <p:sp>
        <p:nvSpPr>
          <p:cNvPr id="9" name="Object 8"/>
          <p:cNvSpPr/>
          <p:nvPr/>
        </p:nvSpPr>
        <p:spPr>
          <a:xfrm>
            <a:off x="8027568" y="1590277"/>
            <a:ext cx="3680492" cy="2145763"/>
          </a:xfrm>
          <a:prstGeom prst="rect">
            <a:avLst/>
          </a:prstGeom>
          <a:solidFill>
            <a:srgbClr val="ffffff"/>
          </a:solidFill>
          <a:ln w="12700">
            <a:solidFill>
              <a:srgbClr val="000000">
                <a:alpha val="10000"/>
              </a:srgbClr>
            </a:solidFill>
            <a:prstDash val="solid"/>
            <a:miter lim="800000"/>
          </a:ln>
        </p:spPr>
      </p:sp>
      <p:sp>
        <p:nvSpPr>
          <p:cNvPr id="10" name="Object 9"/>
          <p:cNvSpPr/>
          <p:nvPr/>
        </p:nvSpPr>
        <p:spPr>
          <a:xfrm>
            <a:off x="8027568" y="1590277"/>
            <a:ext cx="3680492" cy="2145763"/>
          </a:xfrm>
          <a:prstGeom prst="rect">
            <a:avLst/>
          </a:prstGeom>
          <a:noFill/>
          <a:ln w="12700">
            <a:solidFill>
              <a:srgbClr val="000000">
                <a:alpha val="10000"/>
              </a:srgbClr>
            </a:solidFill>
            <a:prstDash val="solid"/>
            <a:miter lim="800000"/>
          </a:ln>
        </p:spPr>
      </p:sp>
      <p:pic>
        <p:nvPicPr>
          <p:cNvPr id="11" name="Object 10" descr="United Kingdom logo, in a &quot;photography style with warm natural tones, subtle retro film grain, cinematic lighting&quot; style">    </p:cNvPr>
          <p:cNvPicPr>
            <a:picLocks noChangeAspect="1"/>
          </p:cNvPicPr>
          <p:nvPr/>
        </p:nvPicPr>
        <p:blipFill>
          <a:blip r:embed="rId3"/>
          <a:srcRect l="-75286" r="-75286" t="-25758" b="-25758"/>
          <a:stretch/>
        </p:blipFill>
        <p:spPr>
          <a:xfrm>
            <a:off x="8408472" y="1780730"/>
            <a:ext cx="2918683" cy="1764859"/>
          </a:xfrm>
          <a:prstGeom prst="rect">
            <a:avLst/>
          </a:prstGeom>
        </p:spPr>
      </p:pic>
      <p:sp>
        <p:nvSpPr>
          <p:cNvPr id="12" name="Object 11"/>
          <p:cNvSpPr/>
          <p:nvPr/>
        </p:nvSpPr>
        <p:spPr>
          <a:xfrm>
            <a:off x="476131" y="3831267"/>
            <a:ext cx="3680492" cy="2145763"/>
          </a:xfrm>
          <a:prstGeom prst="rect">
            <a:avLst/>
          </a:prstGeom>
          <a:solidFill>
            <a:srgbClr val="ffffff"/>
          </a:solidFill>
          <a:ln w="12700">
            <a:solidFill>
              <a:srgbClr val="000000">
                <a:alpha val="10000"/>
              </a:srgbClr>
            </a:solidFill>
            <a:prstDash val="solid"/>
            <a:miter lim="800000"/>
          </a:ln>
        </p:spPr>
      </p:sp>
      <p:sp>
        <p:nvSpPr>
          <p:cNvPr id="13" name="Object 12"/>
          <p:cNvSpPr/>
          <p:nvPr/>
        </p:nvSpPr>
        <p:spPr>
          <a:xfrm>
            <a:off x="476131" y="3831267"/>
            <a:ext cx="3680492" cy="2145763"/>
          </a:xfrm>
          <a:prstGeom prst="rect">
            <a:avLst/>
          </a:prstGeom>
          <a:noFill/>
          <a:ln w="12700">
            <a:solidFill>
              <a:srgbClr val="000000">
                <a:alpha val="10000"/>
              </a:srgbClr>
            </a:solidFill>
            <a:prstDash val="solid"/>
            <a:miter lim="800000"/>
          </a:ln>
        </p:spPr>
      </p:sp>
      <p:pic>
        <p:nvPicPr>
          <p:cNvPr id="14" name="Object 13" descr="Canada logo, in a &quot;photography style with warm natural tones, subtle retro film grain, cinematic lighting&quot; style">    </p:cNvPr>
          <p:cNvPicPr>
            <a:picLocks noChangeAspect="1"/>
          </p:cNvPicPr>
          <p:nvPr/>
        </p:nvPicPr>
        <p:blipFill>
          <a:blip r:embed="rId4"/>
          <a:srcRect l="-75286" r="-75286" t="-25758" b="-25758"/>
          <a:stretch/>
        </p:blipFill>
        <p:spPr>
          <a:xfrm>
            <a:off x="857036" y="4021719"/>
            <a:ext cx="2918683" cy="1764859"/>
          </a:xfrm>
          <a:prstGeom prst="rect">
            <a:avLst/>
          </a:prstGeom>
        </p:spPr>
      </p:pic>
      <p:sp>
        <p:nvSpPr>
          <p:cNvPr id="15" name="Object 14"/>
          <p:cNvSpPr/>
          <p:nvPr/>
        </p:nvSpPr>
        <p:spPr>
          <a:xfrm>
            <a:off x="4251849" y="3831267"/>
            <a:ext cx="3680492" cy="2145763"/>
          </a:xfrm>
          <a:prstGeom prst="rect">
            <a:avLst/>
          </a:prstGeom>
          <a:solidFill>
            <a:srgbClr val="ffffff"/>
          </a:solidFill>
          <a:ln w="12700">
            <a:solidFill>
              <a:srgbClr val="000000">
                <a:alpha val="10000"/>
              </a:srgbClr>
            </a:solidFill>
            <a:prstDash val="solid"/>
            <a:miter lim="800000"/>
          </a:ln>
        </p:spPr>
      </p:sp>
      <p:sp>
        <p:nvSpPr>
          <p:cNvPr id="16" name="Object 15"/>
          <p:cNvSpPr/>
          <p:nvPr/>
        </p:nvSpPr>
        <p:spPr>
          <a:xfrm>
            <a:off x="4251849" y="3831267"/>
            <a:ext cx="3680492" cy="2145763"/>
          </a:xfrm>
          <a:prstGeom prst="rect">
            <a:avLst/>
          </a:prstGeom>
          <a:noFill/>
          <a:ln w="12700">
            <a:solidFill>
              <a:srgbClr val="000000">
                <a:alpha val="10000"/>
              </a:srgbClr>
            </a:solidFill>
            <a:prstDash val="solid"/>
            <a:miter lim="800000"/>
          </a:ln>
        </p:spPr>
      </p:sp>
      <p:pic>
        <p:nvPicPr>
          <p:cNvPr id="17" name="Object 16" descr="Japan logo, in a &quot;photography style with warm natural tones, subtle retro film grain, cinematic lighting&quot; style">    </p:cNvPr>
          <p:cNvPicPr>
            <a:picLocks noChangeAspect="1"/>
          </p:cNvPicPr>
          <p:nvPr/>
        </p:nvPicPr>
        <p:blipFill>
          <a:blip r:embed="rId5"/>
          <a:srcRect l="-75286" r="-75286" t="-25758" b="-25758"/>
          <a:stretch/>
        </p:blipFill>
        <p:spPr>
          <a:xfrm>
            <a:off x="4632754" y="4021719"/>
            <a:ext cx="2918683" cy="1764859"/>
          </a:xfrm>
          <a:prstGeom prst="rect">
            <a:avLst/>
          </a:prstGeom>
        </p:spPr>
      </p:pic>
      <p:sp>
        <p:nvSpPr>
          <p:cNvPr id="18" name="Object 17"/>
          <p:cNvSpPr/>
          <p:nvPr/>
        </p:nvSpPr>
        <p:spPr>
          <a:xfrm>
            <a:off x="8027568" y="3831267"/>
            <a:ext cx="3680492" cy="2145763"/>
          </a:xfrm>
          <a:prstGeom prst="rect">
            <a:avLst/>
          </a:prstGeom>
          <a:solidFill>
            <a:srgbClr val="ffffff"/>
          </a:solidFill>
          <a:ln w="12700">
            <a:solidFill>
              <a:srgbClr val="000000">
                <a:alpha val="10000"/>
              </a:srgbClr>
            </a:solidFill>
            <a:prstDash val="solid"/>
            <a:miter lim="800000"/>
          </a:ln>
        </p:spPr>
      </p:sp>
      <p:sp>
        <p:nvSpPr>
          <p:cNvPr id="19" name="Object 18"/>
          <p:cNvSpPr/>
          <p:nvPr/>
        </p:nvSpPr>
        <p:spPr>
          <a:xfrm>
            <a:off x="8027568" y="3831267"/>
            <a:ext cx="3680492" cy="2145763"/>
          </a:xfrm>
          <a:prstGeom prst="rect">
            <a:avLst/>
          </a:prstGeom>
          <a:noFill/>
          <a:ln w="12700">
            <a:solidFill>
              <a:srgbClr val="000000">
                <a:alpha val="10000"/>
              </a:srgbClr>
            </a:solidFill>
            <a:prstDash val="solid"/>
            <a:miter lim="800000"/>
          </a:ln>
        </p:spPr>
      </p:sp>
      <p:pic>
        <p:nvPicPr>
          <p:cNvPr id="20" name="Object 19" descr="India logo, in a &quot;photography style with warm natural tones, subtle retro film grain, cinematic lighting&quot; style">    </p:cNvPr>
          <p:cNvPicPr>
            <a:picLocks noChangeAspect="1"/>
          </p:cNvPicPr>
          <p:nvPr/>
        </p:nvPicPr>
        <p:blipFill>
          <a:blip r:embed="rId6"/>
          <a:srcRect l="-75286" r="-75286" t="-25758" b="-25758"/>
          <a:stretch/>
        </p:blipFill>
        <p:spPr>
          <a:xfrm>
            <a:off x="8408472" y="4021719"/>
            <a:ext cx="2918683" cy="1764859"/>
          </a:xfrm>
          <a:prstGeom prst="rect">
            <a:avLst/>
          </a:prstGeom>
        </p:spPr>
      </p:pic>
      <p:sp>
        <p:nvSpPr>
          <p:cNvPr id="21" name="Object 20"/>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Net-Zero 2030 Roadmap</dc:title>
  <dc:subject>Net-Zero 2030 Roadmap</dc:subject>
  <dc:creator>saket gurukar</dc:creator>
  <cp:lastModifiedBy>saket gurukar</cp:lastModifiedBy>
  <cp:revision>1</cp:revision>
  <dcterms:created xsi:type="dcterms:W3CDTF">2025-11-10T22:11:40.697Z</dcterms:created>
  <dcterms:modified xsi:type="dcterms:W3CDTF">2025-11-10T22:11:40.697Z</dcterms:modified>
</cp:coreProperties>
</file>